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74" r:id="rId3"/>
    <p:sldId id="302" r:id="rId4"/>
    <p:sldId id="275" r:id="rId5"/>
    <p:sldId id="259" r:id="rId6"/>
    <p:sldId id="334" r:id="rId7"/>
    <p:sldId id="335" r:id="rId8"/>
    <p:sldId id="258" r:id="rId9"/>
    <p:sldId id="300" r:id="rId10"/>
    <p:sldId id="264" r:id="rId11"/>
    <p:sldId id="271" r:id="rId12"/>
    <p:sldId id="333" r:id="rId13"/>
    <p:sldId id="276" r:id="rId14"/>
    <p:sldId id="296" r:id="rId15"/>
    <p:sldId id="297" r:id="rId16"/>
    <p:sldId id="298" r:id="rId17"/>
    <p:sldId id="299" r:id="rId18"/>
    <p:sldId id="266" r:id="rId19"/>
    <p:sldId id="257" r:id="rId20"/>
    <p:sldId id="295" r:id="rId21"/>
    <p:sldId id="263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260" r:id="rId30"/>
    <p:sldId id="270" r:id="rId31"/>
    <p:sldId id="278" r:id="rId32"/>
    <p:sldId id="301" r:id="rId33"/>
    <p:sldId id="280" r:id="rId34"/>
    <p:sldId id="281" r:id="rId35"/>
    <p:sldId id="265" r:id="rId36"/>
    <p:sldId id="279" r:id="rId37"/>
    <p:sldId id="277" r:id="rId38"/>
    <p:sldId id="272" r:id="rId39"/>
    <p:sldId id="282" r:id="rId40"/>
    <p:sldId id="285" r:id="rId41"/>
    <p:sldId id="283" r:id="rId42"/>
    <p:sldId id="284" r:id="rId43"/>
    <p:sldId id="267" r:id="rId44"/>
    <p:sldId id="288" r:id="rId45"/>
    <p:sldId id="287" r:id="rId46"/>
    <p:sldId id="286" r:id="rId47"/>
    <p:sldId id="292" r:id="rId48"/>
    <p:sldId id="289" r:id="rId49"/>
    <p:sldId id="290" r:id="rId50"/>
    <p:sldId id="291" r:id="rId51"/>
    <p:sldId id="311" r:id="rId52"/>
    <p:sldId id="310" r:id="rId53"/>
    <p:sldId id="312" r:id="rId54"/>
    <p:sldId id="331" r:id="rId55"/>
    <p:sldId id="332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2EB"/>
    <a:srgbClr val="E400EB"/>
    <a:srgbClr val="1F8C1A"/>
    <a:srgbClr val="DA830D"/>
    <a:srgbClr val="DBC35F"/>
    <a:srgbClr val="5EE7FF"/>
    <a:srgbClr val="145561"/>
    <a:srgbClr val="A0F9FF"/>
    <a:srgbClr val="29C8E8"/>
    <a:srgbClr val="59D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9" autoAdjust="0"/>
    <p:restoredTop sz="94660"/>
  </p:normalViewPr>
  <p:slideViewPr>
    <p:cSldViewPr snapToGrid="0" snapToObjects="1">
      <p:cViewPr>
        <p:scale>
          <a:sx n="114" d="100"/>
          <a:sy n="114" d="100"/>
        </p:scale>
        <p:origin x="-12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1213E0-4B7C-D84E-B38B-625344E42A44}" type="doc">
      <dgm:prSet loTypeId="urn:microsoft.com/office/officeart/2005/8/layout/vList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6E7C3D1-9F6A-7449-91DC-E1E5D6033876}">
      <dgm:prSet/>
      <dgm:spPr>
        <a:solidFill>
          <a:schemeClr val="bg1"/>
        </a:solidFill>
      </dgm:spPr>
      <dgm:t>
        <a:bodyPr/>
        <a:lstStyle/>
        <a:p>
          <a:pPr rtl="0"/>
          <a:r>
            <a:rPr lang="en-GB" dirty="0" smtClean="0">
              <a:solidFill>
                <a:srgbClr val="E46C0A"/>
              </a:solidFill>
            </a:rPr>
            <a:t>1. SIMPLE REGRESSON</a:t>
          </a:r>
          <a:endParaRPr lang="en-GB" dirty="0">
            <a:solidFill>
              <a:srgbClr val="E46C0A"/>
            </a:solidFill>
          </a:endParaRPr>
        </a:p>
      </dgm:t>
    </dgm:pt>
    <dgm:pt modelId="{35BEB233-57AA-B144-BC2E-F556B521CC19}" type="parTrans" cxnId="{7FA9CAD3-5C2A-114F-A01D-90E9CD87EEE3}">
      <dgm:prSet/>
      <dgm:spPr/>
      <dgm:t>
        <a:bodyPr/>
        <a:lstStyle/>
        <a:p>
          <a:endParaRPr lang="en-US"/>
        </a:p>
      </dgm:t>
    </dgm:pt>
    <dgm:pt modelId="{54B2DC83-5BF1-4E46-AF85-E68CB1E2DBAE}" type="sibTrans" cxnId="{7FA9CAD3-5C2A-114F-A01D-90E9CD87EEE3}">
      <dgm:prSet/>
      <dgm:spPr/>
      <dgm:t>
        <a:bodyPr/>
        <a:lstStyle/>
        <a:p>
          <a:endParaRPr lang="en-US"/>
        </a:p>
      </dgm:t>
    </dgm:pt>
    <dgm:pt modelId="{18C517C1-1E34-1044-A20B-68168E08882C}">
      <dgm:prSet/>
      <dgm:spPr/>
      <dgm:t>
        <a:bodyPr/>
        <a:lstStyle/>
        <a:p>
          <a:pPr rtl="0"/>
          <a:r>
            <a:rPr lang="en-GB" dirty="0" smtClean="0">
              <a:solidFill>
                <a:srgbClr val="186674"/>
              </a:solidFill>
            </a:rPr>
            <a:t>LINEAR </a:t>
          </a:r>
          <a:endParaRPr lang="en-GB" dirty="0">
            <a:solidFill>
              <a:srgbClr val="186674"/>
            </a:solidFill>
          </a:endParaRPr>
        </a:p>
      </dgm:t>
    </dgm:pt>
    <dgm:pt modelId="{5EFB46CA-01F4-3C43-AEB8-0175998353A2}" type="parTrans" cxnId="{44EFDF20-1DA4-7740-A7F2-84A513463196}">
      <dgm:prSet/>
      <dgm:spPr/>
      <dgm:t>
        <a:bodyPr/>
        <a:lstStyle/>
        <a:p>
          <a:endParaRPr lang="en-US"/>
        </a:p>
      </dgm:t>
    </dgm:pt>
    <dgm:pt modelId="{34823A29-1446-754B-B804-AE44D892FC7F}" type="sibTrans" cxnId="{44EFDF20-1DA4-7740-A7F2-84A513463196}">
      <dgm:prSet/>
      <dgm:spPr/>
      <dgm:t>
        <a:bodyPr/>
        <a:lstStyle/>
        <a:p>
          <a:endParaRPr lang="en-US"/>
        </a:p>
      </dgm:t>
    </dgm:pt>
    <dgm:pt modelId="{68A61440-5840-014D-9A09-C55D6331F9E6}">
      <dgm:prSet/>
      <dgm:spPr>
        <a:solidFill>
          <a:srgbClr val="FFFFFF"/>
        </a:solidFill>
      </dgm:spPr>
      <dgm:t>
        <a:bodyPr/>
        <a:lstStyle/>
        <a:p>
          <a:pPr rtl="0"/>
          <a:r>
            <a:rPr lang="en-GB" dirty="0" smtClean="0">
              <a:solidFill>
                <a:srgbClr val="E46C0A"/>
              </a:solidFill>
            </a:rPr>
            <a:t>2. MULTIPLE REGRESSION</a:t>
          </a:r>
          <a:endParaRPr lang="en-GB" dirty="0">
            <a:solidFill>
              <a:srgbClr val="E46C0A"/>
            </a:solidFill>
          </a:endParaRPr>
        </a:p>
      </dgm:t>
    </dgm:pt>
    <dgm:pt modelId="{DC221028-4085-7343-981F-FA24422E5F63}" type="parTrans" cxnId="{FBCC1802-FA3D-3746-BA1C-1C182D39FC80}">
      <dgm:prSet/>
      <dgm:spPr/>
      <dgm:t>
        <a:bodyPr/>
        <a:lstStyle/>
        <a:p>
          <a:endParaRPr lang="en-US"/>
        </a:p>
      </dgm:t>
    </dgm:pt>
    <dgm:pt modelId="{EE70D9ED-5CC0-B741-9B1D-82C45C2006B4}" type="sibTrans" cxnId="{FBCC1802-FA3D-3746-BA1C-1C182D39FC80}">
      <dgm:prSet/>
      <dgm:spPr/>
      <dgm:t>
        <a:bodyPr/>
        <a:lstStyle/>
        <a:p>
          <a:endParaRPr lang="en-US"/>
        </a:p>
      </dgm:t>
    </dgm:pt>
    <dgm:pt modelId="{655D4373-496C-5146-A2F3-62E520C92EE6}">
      <dgm:prSet/>
      <dgm:spPr/>
      <dgm:t>
        <a:bodyPr/>
        <a:lstStyle/>
        <a:p>
          <a:pPr rtl="0"/>
          <a:r>
            <a:rPr lang="en-GB" dirty="0" smtClean="0">
              <a:solidFill>
                <a:srgbClr val="186674"/>
              </a:solidFill>
            </a:rPr>
            <a:t>LINEAR </a:t>
          </a:r>
          <a:endParaRPr lang="en-GB" dirty="0">
            <a:solidFill>
              <a:srgbClr val="186674"/>
            </a:solidFill>
          </a:endParaRPr>
        </a:p>
      </dgm:t>
    </dgm:pt>
    <dgm:pt modelId="{30643D6C-95E5-9549-A946-0C5101989256}" type="parTrans" cxnId="{1A57115F-CEC4-7241-A88F-750EF58DFE24}">
      <dgm:prSet/>
      <dgm:spPr/>
      <dgm:t>
        <a:bodyPr/>
        <a:lstStyle/>
        <a:p>
          <a:endParaRPr lang="en-US"/>
        </a:p>
      </dgm:t>
    </dgm:pt>
    <dgm:pt modelId="{8B7D963A-61DF-CC42-B381-F9FFA5B8C43A}" type="sibTrans" cxnId="{1A57115F-CEC4-7241-A88F-750EF58DFE24}">
      <dgm:prSet/>
      <dgm:spPr/>
      <dgm:t>
        <a:bodyPr/>
        <a:lstStyle/>
        <a:p>
          <a:endParaRPr lang="en-US"/>
        </a:p>
      </dgm:t>
    </dgm:pt>
    <dgm:pt modelId="{A63549B0-0EB9-384D-82BA-279E3E9C5CB0}">
      <dgm:prSet/>
      <dgm:spPr/>
      <dgm:t>
        <a:bodyPr/>
        <a:lstStyle/>
        <a:p>
          <a:pPr rtl="0"/>
          <a:r>
            <a:rPr lang="en-GB" dirty="0" smtClean="0">
              <a:solidFill>
                <a:srgbClr val="186674"/>
              </a:solidFill>
            </a:rPr>
            <a:t>NON-LINEAR</a:t>
          </a:r>
          <a:endParaRPr lang="en-GB" dirty="0">
            <a:solidFill>
              <a:srgbClr val="186674"/>
            </a:solidFill>
          </a:endParaRPr>
        </a:p>
      </dgm:t>
    </dgm:pt>
    <dgm:pt modelId="{3B0CFB45-DFB4-9348-99AA-0B0732EBCB03}" type="parTrans" cxnId="{F5AE6209-785C-E14B-BE06-604A48FAA43F}">
      <dgm:prSet/>
      <dgm:spPr/>
      <dgm:t>
        <a:bodyPr/>
        <a:lstStyle/>
        <a:p>
          <a:endParaRPr lang="en-US"/>
        </a:p>
      </dgm:t>
    </dgm:pt>
    <dgm:pt modelId="{B5CAE460-5CAF-4148-886D-0277209CA605}" type="sibTrans" cxnId="{F5AE6209-785C-E14B-BE06-604A48FAA43F}">
      <dgm:prSet/>
      <dgm:spPr/>
      <dgm:t>
        <a:bodyPr/>
        <a:lstStyle/>
        <a:p>
          <a:endParaRPr lang="en-US"/>
        </a:p>
      </dgm:t>
    </dgm:pt>
    <dgm:pt modelId="{D31CE0BD-52E6-2C40-B19F-50FFB65E931D}">
      <dgm:prSet/>
      <dgm:spPr/>
      <dgm:t>
        <a:bodyPr/>
        <a:lstStyle/>
        <a:p>
          <a:pPr rtl="0"/>
          <a:r>
            <a:rPr lang="en-GB" dirty="0" smtClean="0">
              <a:solidFill>
                <a:srgbClr val="186674"/>
              </a:solidFill>
            </a:rPr>
            <a:t>NON-LINEAR</a:t>
          </a:r>
          <a:endParaRPr lang="en-GB" dirty="0">
            <a:solidFill>
              <a:srgbClr val="186674"/>
            </a:solidFill>
          </a:endParaRPr>
        </a:p>
      </dgm:t>
    </dgm:pt>
    <dgm:pt modelId="{098090AA-0845-2F44-A71A-D66FEFDCE2A0}" type="sibTrans" cxnId="{765C83A5-C531-6646-917F-1147242725C5}">
      <dgm:prSet/>
      <dgm:spPr/>
      <dgm:t>
        <a:bodyPr/>
        <a:lstStyle/>
        <a:p>
          <a:endParaRPr lang="en-US"/>
        </a:p>
      </dgm:t>
    </dgm:pt>
    <dgm:pt modelId="{D5FBDD40-E633-7846-9E9B-466416B86998}" type="parTrans" cxnId="{765C83A5-C531-6646-917F-1147242725C5}">
      <dgm:prSet/>
      <dgm:spPr/>
      <dgm:t>
        <a:bodyPr/>
        <a:lstStyle/>
        <a:p>
          <a:endParaRPr lang="en-US"/>
        </a:p>
      </dgm:t>
    </dgm:pt>
    <dgm:pt modelId="{68FD7A08-CE78-F541-B69A-75805844F576}" type="pres">
      <dgm:prSet presAssocID="{031213E0-4B7C-D84E-B38B-625344E42A4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CDBEAB-4213-6C49-BFCC-78235CFD0140}" type="pres">
      <dgm:prSet presAssocID="{A6E7C3D1-9F6A-7449-91DC-E1E5D603387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BF604-D8A1-BD4A-B3FC-D5C12D861B5F}" type="pres">
      <dgm:prSet presAssocID="{A6E7C3D1-9F6A-7449-91DC-E1E5D603387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56373-6381-1743-860F-84448250C49B}" type="pres">
      <dgm:prSet presAssocID="{68A61440-5840-014D-9A09-C55D6331F9E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A8BD7B-23A0-A54B-B3D3-0B447C9902DC}" type="pres">
      <dgm:prSet presAssocID="{68A61440-5840-014D-9A09-C55D6331F9E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973FE-68F9-BC4F-8344-F7EBCB49B8E4}" type="presOf" srcId="{031213E0-4B7C-D84E-B38B-625344E42A44}" destId="{68FD7A08-CE78-F541-B69A-75805844F576}" srcOrd="0" destOrd="0" presId="urn:microsoft.com/office/officeart/2005/8/layout/vList2"/>
    <dgm:cxn modelId="{5869DFB7-DD12-4D45-BF21-B7DEEB87D499}" type="presOf" srcId="{A63549B0-0EB9-384D-82BA-279E3E9C5CB0}" destId="{B3A8BD7B-23A0-A54B-B3D3-0B447C9902DC}" srcOrd="0" destOrd="1" presId="urn:microsoft.com/office/officeart/2005/8/layout/vList2"/>
    <dgm:cxn modelId="{1A57115F-CEC4-7241-A88F-750EF58DFE24}" srcId="{68A61440-5840-014D-9A09-C55D6331F9E6}" destId="{655D4373-496C-5146-A2F3-62E520C92EE6}" srcOrd="0" destOrd="0" parTransId="{30643D6C-95E5-9549-A946-0C5101989256}" sibTransId="{8B7D963A-61DF-CC42-B381-F9FFA5B8C43A}"/>
    <dgm:cxn modelId="{F5AE6209-785C-E14B-BE06-604A48FAA43F}" srcId="{68A61440-5840-014D-9A09-C55D6331F9E6}" destId="{A63549B0-0EB9-384D-82BA-279E3E9C5CB0}" srcOrd="1" destOrd="0" parTransId="{3B0CFB45-DFB4-9348-99AA-0B0732EBCB03}" sibTransId="{B5CAE460-5CAF-4148-886D-0277209CA605}"/>
    <dgm:cxn modelId="{F3BD14D4-D296-DD46-B3E2-90C31BD2F52C}" type="presOf" srcId="{D31CE0BD-52E6-2C40-B19F-50FFB65E931D}" destId="{4ABBF604-D8A1-BD4A-B3FC-D5C12D861B5F}" srcOrd="0" destOrd="1" presId="urn:microsoft.com/office/officeart/2005/8/layout/vList2"/>
    <dgm:cxn modelId="{44EFDF20-1DA4-7740-A7F2-84A513463196}" srcId="{A6E7C3D1-9F6A-7449-91DC-E1E5D6033876}" destId="{18C517C1-1E34-1044-A20B-68168E08882C}" srcOrd="0" destOrd="0" parTransId="{5EFB46CA-01F4-3C43-AEB8-0175998353A2}" sibTransId="{34823A29-1446-754B-B804-AE44D892FC7F}"/>
    <dgm:cxn modelId="{3C0D8E49-2A4B-114F-966D-C090F319CF3D}" type="presOf" srcId="{68A61440-5840-014D-9A09-C55D6331F9E6}" destId="{BFA56373-6381-1743-860F-84448250C49B}" srcOrd="0" destOrd="0" presId="urn:microsoft.com/office/officeart/2005/8/layout/vList2"/>
    <dgm:cxn modelId="{D8BBB44A-7940-774D-8E5A-0F88F985A788}" type="presOf" srcId="{655D4373-496C-5146-A2F3-62E520C92EE6}" destId="{B3A8BD7B-23A0-A54B-B3D3-0B447C9902DC}" srcOrd="0" destOrd="0" presId="urn:microsoft.com/office/officeart/2005/8/layout/vList2"/>
    <dgm:cxn modelId="{7FA9CAD3-5C2A-114F-A01D-90E9CD87EEE3}" srcId="{031213E0-4B7C-D84E-B38B-625344E42A44}" destId="{A6E7C3D1-9F6A-7449-91DC-E1E5D6033876}" srcOrd="0" destOrd="0" parTransId="{35BEB233-57AA-B144-BC2E-F556B521CC19}" sibTransId="{54B2DC83-5BF1-4E46-AF85-E68CB1E2DBAE}"/>
    <dgm:cxn modelId="{765C83A5-C531-6646-917F-1147242725C5}" srcId="{A6E7C3D1-9F6A-7449-91DC-E1E5D6033876}" destId="{D31CE0BD-52E6-2C40-B19F-50FFB65E931D}" srcOrd="1" destOrd="0" parTransId="{D5FBDD40-E633-7846-9E9B-466416B86998}" sibTransId="{098090AA-0845-2F44-A71A-D66FEFDCE2A0}"/>
    <dgm:cxn modelId="{FBCC1802-FA3D-3746-BA1C-1C182D39FC80}" srcId="{031213E0-4B7C-D84E-B38B-625344E42A44}" destId="{68A61440-5840-014D-9A09-C55D6331F9E6}" srcOrd="1" destOrd="0" parTransId="{DC221028-4085-7343-981F-FA24422E5F63}" sibTransId="{EE70D9ED-5CC0-B741-9B1D-82C45C2006B4}"/>
    <dgm:cxn modelId="{21E84145-B81E-6D40-B724-41CB0E705190}" type="presOf" srcId="{A6E7C3D1-9F6A-7449-91DC-E1E5D6033876}" destId="{58CDBEAB-4213-6C49-BFCC-78235CFD0140}" srcOrd="0" destOrd="0" presId="urn:microsoft.com/office/officeart/2005/8/layout/vList2"/>
    <dgm:cxn modelId="{C05241CD-6EA2-DA49-9279-196923317275}" type="presOf" srcId="{18C517C1-1E34-1044-A20B-68168E08882C}" destId="{4ABBF604-D8A1-BD4A-B3FC-D5C12D861B5F}" srcOrd="0" destOrd="0" presId="urn:microsoft.com/office/officeart/2005/8/layout/vList2"/>
    <dgm:cxn modelId="{75A55BD1-7F6E-234B-A074-8DB049EF1FC5}" type="presParOf" srcId="{68FD7A08-CE78-F541-B69A-75805844F576}" destId="{58CDBEAB-4213-6C49-BFCC-78235CFD0140}" srcOrd="0" destOrd="0" presId="urn:microsoft.com/office/officeart/2005/8/layout/vList2"/>
    <dgm:cxn modelId="{9F01A877-0255-0D40-8F77-7A557383ADE6}" type="presParOf" srcId="{68FD7A08-CE78-F541-B69A-75805844F576}" destId="{4ABBF604-D8A1-BD4A-B3FC-D5C12D861B5F}" srcOrd="1" destOrd="0" presId="urn:microsoft.com/office/officeart/2005/8/layout/vList2"/>
    <dgm:cxn modelId="{C66B1D67-ED19-E748-A26F-E5E38AD0A2A6}" type="presParOf" srcId="{68FD7A08-CE78-F541-B69A-75805844F576}" destId="{BFA56373-6381-1743-860F-84448250C49B}" srcOrd="2" destOrd="0" presId="urn:microsoft.com/office/officeart/2005/8/layout/vList2"/>
    <dgm:cxn modelId="{78DA492B-27CB-2E4F-B0A4-4280682BD053}" type="presParOf" srcId="{68FD7A08-CE78-F541-B69A-75805844F576}" destId="{B3A8BD7B-23A0-A54B-B3D3-0B447C9902D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DBEAB-4213-6C49-BFCC-78235CFD0140}">
      <dsp:nvSpPr>
        <dsp:cNvPr id="0" name=""/>
        <dsp:cNvSpPr/>
      </dsp:nvSpPr>
      <dsp:spPr>
        <a:xfrm>
          <a:off x="0" y="4788"/>
          <a:ext cx="4930340" cy="815490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400" kern="1200" dirty="0" smtClean="0">
              <a:solidFill>
                <a:srgbClr val="E46C0A"/>
              </a:solidFill>
            </a:rPr>
            <a:t>1. SIMPLE REGRESSON</a:t>
          </a:r>
          <a:endParaRPr lang="en-GB" sz="3400" kern="1200" dirty="0">
            <a:solidFill>
              <a:srgbClr val="E46C0A"/>
            </a:solidFill>
          </a:endParaRPr>
        </a:p>
      </dsp:txBody>
      <dsp:txXfrm>
        <a:off x="39809" y="44597"/>
        <a:ext cx="4850722" cy="735872"/>
      </dsp:txXfrm>
    </dsp:sp>
    <dsp:sp modelId="{4ABBF604-D8A1-BD4A-B3FC-D5C12D861B5F}">
      <dsp:nvSpPr>
        <dsp:cNvPr id="0" name=""/>
        <dsp:cNvSpPr/>
      </dsp:nvSpPr>
      <dsp:spPr>
        <a:xfrm>
          <a:off x="0" y="820278"/>
          <a:ext cx="4930340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38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700" kern="1200" dirty="0" smtClean="0">
              <a:solidFill>
                <a:srgbClr val="186674"/>
              </a:solidFill>
            </a:rPr>
            <a:t>LINEAR </a:t>
          </a:r>
          <a:endParaRPr lang="en-GB" sz="2700" kern="1200" dirty="0">
            <a:solidFill>
              <a:srgbClr val="186674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700" kern="1200" dirty="0" smtClean="0">
              <a:solidFill>
                <a:srgbClr val="186674"/>
              </a:solidFill>
            </a:rPr>
            <a:t>NON-LINEAR</a:t>
          </a:r>
          <a:endParaRPr lang="en-GB" sz="2700" kern="1200" dirty="0">
            <a:solidFill>
              <a:srgbClr val="186674"/>
            </a:solidFill>
          </a:endParaRPr>
        </a:p>
      </dsp:txBody>
      <dsp:txXfrm>
        <a:off x="0" y="820278"/>
        <a:ext cx="4930340" cy="932535"/>
      </dsp:txXfrm>
    </dsp:sp>
    <dsp:sp modelId="{BFA56373-6381-1743-860F-84448250C49B}">
      <dsp:nvSpPr>
        <dsp:cNvPr id="0" name=""/>
        <dsp:cNvSpPr/>
      </dsp:nvSpPr>
      <dsp:spPr>
        <a:xfrm>
          <a:off x="0" y="1752813"/>
          <a:ext cx="4930340" cy="815490"/>
        </a:xfrm>
        <a:prstGeom prst="roundRect">
          <a:avLst/>
        </a:prstGeom>
        <a:solidFill>
          <a:srgbClr val="FFFF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400" kern="1200" dirty="0" smtClean="0">
              <a:solidFill>
                <a:srgbClr val="E46C0A"/>
              </a:solidFill>
            </a:rPr>
            <a:t>2. MULTIPLE REGRESSION</a:t>
          </a:r>
          <a:endParaRPr lang="en-GB" sz="3400" kern="1200" dirty="0">
            <a:solidFill>
              <a:srgbClr val="E46C0A"/>
            </a:solidFill>
          </a:endParaRPr>
        </a:p>
      </dsp:txBody>
      <dsp:txXfrm>
        <a:off x="39809" y="1792622"/>
        <a:ext cx="4850722" cy="735872"/>
      </dsp:txXfrm>
    </dsp:sp>
    <dsp:sp modelId="{B3A8BD7B-23A0-A54B-B3D3-0B447C9902DC}">
      <dsp:nvSpPr>
        <dsp:cNvPr id="0" name=""/>
        <dsp:cNvSpPr/>
      </dsp:nvSpPr>
      <dsp:spPr>
        <a:xfrm>
          <a:off x="0" y="2568303"/>
          <a:ext cx="4930340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38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700" kern="1200" dirty="0" smtClean="0">
              <a:solidFill>
                <a:srgbClr val="186674"/>
              </a:solidFill>
            </a:rPr>
            <a:t>LINEAR </a:t>
          </a:r>
          <a:endParaRPr lang="en-GB" sz="2700" kern="1200" dirty="0">
            <a:solidFill>
              <a:srgbClr val="186674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700" kern="1200" dirty="0" smtClean="0">
              <a:solidFill>
                <a:srgbClr val="186674"/>
              </a:solidFill>
            </a:rPr>
            <a:t>NON-LINEAR</a:t>
          </a:r>
          <a:endParaRPr lang="en-GB" sz="2700" kern="1200" dirty="0">
            <a:solidFill>
              <a:srgbClr val="186674"/>
            </a:solidFill>
          </a:endParaRPr>
        </a:p>
      </dsp:txBody>
      <dsp:txXfrm>
        <a:off x="0" y="2568303"/>
        <a:ext cx="4930340" cy="932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C9C75-52EE-4643-8CCF-6C55625E5D6A}" type="datetimeFigureOut">
              <a:rPr lang="en-US" smtClean="0"/>
              <a:t>3/13/21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B5698-7A93-AA4C-8E97-523B791DD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4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evening</a:t>
            </a:r>
            <a:r>
              <a:rPr lang="en-US" baseline="0" dirty="0" smtClean="0"/>
              <a:t> everyone, Fellow toastmaster,</a:t>
            </a:r>
          </a:p>
          <a:p>
            <a:r>
              <a:rPr lang="en-US" baseline="0" dirty="0" smtClean="0"/>
              <a:t>I am someone who is passionate about learning and teaching. I went ahead with learning how to learn. </a:t>
            </a:r>
          </a:p>
          <a:p>
            <a:r>
              <a:rPr lang="en-US" baseline="0" dirty="0" smtClean="0"/>
              <a:t>Let us delve deeper into our brain and see how our brain works.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11585-5D4C-514A-B819-2CBE18C45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23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7efeab0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7efeab0a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will use the </a:t>
            </a:r>
            <a:r>
              <a:rPr lang="en-US" dirty="0" err="1" smtClean="0"/>
              <a:t>scikit</a:t>
            </a:r>
            <a:r>
              <a:rPr lang="en-US" dirty="0" smtClean="0"/>
              <a:t>-learn library to create your models. When coding, this library is written as </a:t>
            </a:r>
            <a:r>
              <a:rPr lang="en-US" dirty="0" err="1" smtClean="0"/>
              <a:t>sklearn</a:t>
            </a:r>
            <a:r>
              <a:rPr lang="en-US" dirty="0" smtClean="0"/>
              <a:t>, as you will see in the sample code. </a:t>
            </a:r>
            <a:r>
              <a:rPr lang="en-US" dirty="0" err="1" smtClean="0"/>
              <a:t>Scikit</a:t>
            </a:r>
            <a:r>
              <a:rPr lang="en-US" dirty="0" smtClean="0"/>
              <a:t>-learn is easily the most popular library for modeling the types of data typically stored in </a:t>
            </a:r>
            <a:r>
              <a:rPr lang="en-US" dirty="0" err="1" smtClean="0"/>
              <a:t>DataFrames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5698-7A93-AA4C-8E97-523B791DD6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7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5698-7A93-AA4C-8E97-523B791DD6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7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5698-7A93-AA4C-8E97-523B791DD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73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www.soleblogger.com</a:t>
            </a:r>
            <a:r>
              <a:rPr lang="en-US" dirty="0" smtClean="0"/>
              <a:t>/best-machine-learning-applications-for-web-designing-building/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5698-7A93-AA4C-8E97-523B791DD6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96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7b7bf63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7b7bf63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7b7bf63d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7b7bf63d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7b7bf63d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7b7bf63d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7b7bf63d6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7b7bf63d6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7efeab0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7efeab0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7b7bf63d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7b7bf63d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https://www.kaggle.com/hely333/eda-regression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solidFill>
                  <a:srgbClr val="18667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2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7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79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907394"/>
            <a:ext cx="8229600" cy="742948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35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6641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86674"/>
                </a:solidFill>
              </a:defRPr>
            </a:lvl1pPr>
            <a:lvl2pPr>
              <a:defRPr>
                <a:solidFill>
                  <a:srgbClr val="186674"/>
                </a:solidFill>
              </a:defRPr>
            </a:lvl2pPr>
            <a:lvl3pPr>
              <a:defRPr>
                <a:solidFill>
                  <a:srgbClr val="186674"/>
                </a:solidFill>
              </a:defRPr>
            </a:lvl3pPr>
            <a:lvl4pPr>
              <a:defRPr>
                <a:solidFill>
                  <a:srgbClr val="186674"/>
                </a:solidFill>
              </a:defRPr>
            </a:lvl4pPr>
            <a:lvl5pPr>
              <a:defRPr>
                <a:solidFill>
                  <a:srgbClr val="186674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3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15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06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chemeClr val="bg1"/>
            </a:gs>
            <a:gs pos="100000">
              <a:srgbClr val="23A3B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12C0A-E6D0-AB46-92AE-CAC9DDD5906E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6168B-7A5E-B349-A598-6A1ADEF652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41230" y="1"/>
            <a:ext cx="9185230" cy="274639"/>
          </a:xfrm>
          <a:prstGeom prst="rect">
            <a:avLst/>
          </a:prstGeom>
          <a:gradFill flip="none" rotWithShape="1">
            <a:gsLst>
              <a:gs pos="100000">
                <a:srgbClr val="186674"/>
              </a:gs>
              <a:gs pos="0">
                <a:srgbClr val="5EE7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lourishing-life.co.uk logo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39170" r="7080" b="44215"/>
          <a:stretch/>
        </p:blipFill>
        <p:spPr>
          <a:xfrm>
            <a:off x="6814911" y="6356351"/>
            <a:ext cx="1871891" cy="35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6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186674"/>
          </a:solidFill>
          <a:latin typeface="Abhaya"/>
          <a:ea typeface="+mj-ea"/>
          <a:cs typeface="Abhay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1"/>
            </a:gs>
            <a:gs pos="100000">
              <a:srgbClr val="23A3B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 smtClean="0"/>
              <a:t>Introduction to Machine learning </a:t>
            </a:r>
            <a:endParaRPr lang="en-US" sz="66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Dr. Suraiya Zabeen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2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APPLICATIONS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04" y="536279"/>
            <a:ext cx="70739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8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Machine Learning Applications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88" y="2006416"/>
            <a:ext cx="696339" cy="696339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829346" y="1534724"/>
            <a:ext cx="5362963" cy="4180043"/>
            <a:chOff x="1829346" y="1534724"/>
            <a:chExt cx="5362963" cy="41800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346" y="5340060"/>
              <a:ext cx="1223841" cy="374707"/>
            </a:xfrm>
            <a:prstGeom prst="rect">
              <a:avLst/>
            </a:prstGeom>
          </p:spPr>
        </p:pic>
        <p:sp>
          <p:nvSpPr>
            <p:cNvPr id="11" name="Google Shape;212;p24"/>
            <p:cNvSpPr/>
            <p:nvPr/>
          </p:nvSpPr>
          <p:spPr>
            <a:xfrm>
              <a:off x="2871645" y="3387763"/>
              <a:ext cx="1800000" cy="1800000"/>
            </a:xfrm>
            <a:prstGeom prst="roundRect">
              <a:avLst>
                <a:gd name="adj" fmla="val 5414"/>
              </a:avLst>
            </a:prstGeom>
            <a:gradFill flip="none" rotWithShape="1">
              <a:gsLst>
                <a:gs pos="100000">
                  <a:srgbClr val="1F8C1A">
                    <a:alpha val="53000"/>
                  </a:srgbClr>
                </a:gs>
                <a:gs pos="0">
                  <a:srgbClr val="FFFFFF">
                    <a:alpha val="5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" name="Google Shape;186;p24"/>
            <p:cNvSpPr/>
            <p:nvPr/>
          </p:nvSpPr>
          <p:spPr>
            <a:xfrm>
              <a:off x="3482933" y="1534724"/>
              <a:ext cx="1800000" cy="1800000"/>
            </a:xfrm>
            <a:prstGeom prst="roundRect">
              <a:avLst>
                <a:gd name="adj" fmla="val 5414"/>
              </a:avLst>
            </a:prstGeom>
            <a:gradFill flip="none" rotWithShape="1">
              <a:gsLst>
                <a:gs pos="0">
                  <a:srgbClr val="F5DDD0"/>
                </a:gs>
                <a:gs pos="100000">
                  <a:srgbClr val="E662E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" name="Google Shape;213;p24"/>
            <p:cNvSpPr/>
            <p:nvPr/>
          </p:nvSpPr>
          <p:spPr>
            <a:xfrm>
              <a:off x="5392309" y="1542664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1DE5FF"/>
                </a:gs>
                <a:gs pos="100000">
                  <a:srgbClr val="139AA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3" name="Google Shape;188;p24"/>
          <p:cNvSpPr/>
          <p:nvPr/>
        </p:nvSpPr>
        <p:spPr>
          <a:xfrm>
            <a:off x="4770447" y="3387763"/>
            <a:ext cx="1800000" cy="1800000"/>
          </a:xfrm>
          <a:prstGeom prst="roundRect">
            <a:avLst>
              <a:gd name="adj" fmla="val 5414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" name="Google Shape;193;p24"/>
          <p:cNvSpPr txBox="1"/>
          <p:nvPr/>
        </p:nvSpPr>
        <p:spPr>
          <a:xfrm>
            <a:off x="2871645" y="3721604"/>
            <a:ext cx="1800000" cy="117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US" dirty="0"/>
              <a:t>Retail and E- commerce</a:t>
            </a:r>
          </a:p>
          <a:p>
            <a:endParaRPr dirty="0">
              <a:sym typeface="Source Sans Pro Black"/>
            </a:endParaRPr>
          </a:p>
        </p:txBody>
      </p:sp>
      <p:sp>
        <p:nvSpPr>
          <p:cNvPr id="17" name="Google Shape;211;p24"/>
          <p:cNvSpPr/>
          <p:nvPr/>
        </p:nvSpPr>
        <p:spPr>
          <a:xfrm>
            <a:off x="1619752" y="1558224"/>
            <a:ext cx="1800000" cy="1800000"/>
          </a:xfrm>
          <a:prstGeom prst="roundRect">
            <a:avLst>
              <a:gd name="adj" fmla="val 5414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FFD78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Google Shape;214;p24"/>
          <p:cNvSpPr txBox="1"/>
          <p:nvPr/>
        </p:nvSpPr>
        <p:spPr>
          <a:xfrm>
            <a:off x="1847531" y="1533959"/>
            <a:ext cx="180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r>
              <a:rPr lang="en-US" sz="2000" dirty="0"/>
              <a:t>Health Care  </a:t>
            </a:r>
          </a:p>
        </p:txBody>
      </p:sp>
      <p:sp>
        <p:nvSpPr>
          <p:cNvPr id="20" name="Google Shape;216;p24"/>
          <p:cNvSpPr txBox="1"/>
          <p:nvPr/>
        </p:nvSpPr>
        <p:spPr>
          <a:xfrm>
            <a:off x="5461515" y="1799826"/>
            <a:ext cx="1800000" cy="126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US" dirty="0"/>
              <a:t>Banking and Financial Market and services</a:t>
            </a:r>
            <a:endParaRPr dirty="0">
              <a:sym typeface="Source Sans Pro Black"/>
            </a:endParaRPr>
          </a:p>
        </p:txBody>
      </p:sp>
      <p:sp>
        <p:nvSpPr>
          <p:cNvPr id="21" name="Google Shape;214;p24"/>
          <p:cNvSpPr txBox="1"/>
          <p:nvPr/>
        </p:nvSpPr>
        <p:spPr>
          <a:xfrm>
            <a:off x="3679374" y="1790227"/>
            <a:ext cx="1800000" cy="136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2000" dirty="0" smtClean="0"/>
              <a:t>Marketing</a:t>
            </a:r>
            <a:endParaRPr sz="20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2" name="Google Shape;214;p24"/>
          <p:cNvSpPr txBox="1"/>
          <p:nvPr/>
        </p:nvSpPr>
        <p:spPr>
          <a:xfrm>
            <a:off x="4769342" y="3541422"/>
            <a:ext cx="1800000" cy="134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Manufacturing</a:t>
            </a:r>
            <a:endParaRPr sz="20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70447" y="4896791"/>
            <a:ext cx="3916353" cy="1754327"/>
          </a:xfrm>
          <a:prstGeom prst="rect">
            <a:avLst/>
          </a:prstGeom>
          <a:gradFill flip="none" rotWithShape="1">
            <a:gsLst>
              <a:gs pos="0">
                <a:srgbClr val="F5D0D0">
                  <a:alpha val="83000"/>
                </a:srgbClr>
              </a:gs>
              <a:gs pos="100000">
                <a:srgbClr val="D96868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285750" indent="-28575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  <a:latin typeface="Source Sans Pro"/>
                <a:ea typeface="Source Sans Pro"/>
                <a:cs typeface="Source Sans Pro"/>
              </a:rPr>
              <a:t>Predictive maintenance - equipment failure </a:t>
            </a:r>
          </a:p>
          <a:p>
            <a:pPr marL="285750" indent="-28575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  <a:latin typeface="Source Sans Pro"/>
                <a:ea typeface="Source Sans Pro"/>
                <a:cs typeface="Source Sans Pro"/>
              </a:rPr>
              <a:t>Implementation of safety rules </a:t>
            </a:r>
          </a:p>
          <a:p>
            <a:pPr marL="285750" indent="-28575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  <a:latin typeface="Source Sans Pro"/>
                <a:ea typeface="Source Sans Pro"/>
                <a:cs typeface="Source Sans Pro"/>
              </a:rPr>
              <a:t>Quality Control</a:t>
            </a:r>
          </a:p>
          <a:p>
            <a:pPr marL="285750" indent="-28575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  <a:latin typeface="Source Sans Pro"/>
                <a:ea typeface="Source Sans Pro"/>
                <a:cs typeface="Source Sans Pro"/>
              </a:rPr>
              <a:t>Controlling energy Consumption  </a:t>
            </a:r>
          </a:p>
          <a:p>
            <a:pPr marL="285750" indent="-28575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  <a:latin typeface="Source Sans Pro"/>
                <a:ea typeface="Source Sans Pro"/>
                <a:cs typeface="Source Sans Pro"/>
              </a:rPr>
              <a:t>Inventory management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411" y="2812809"/>
            <a:ext cx="2814834" cy="161778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alpha val="43000"/>
                </a:schemeClr>
              </a:gs>
              <a:gs pos="100000">
                <a:srgbClr val="FFD786">
                  <a:alpha val="4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</a:rPr>
              <a:t>Diagnosis and disease identification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</a:rPr>
              <a:t>Medical imaging diagnostics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</a:rPr>
              <a:t>Digital Consultation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rgbClr val="145561"/>
                </a:solidFill>
              </a:rPr>
              <a:t>New drug discovery 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354" y="4172001"/>
            <a:ext cx="385955" cy="62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Generative adversarial network (GAN)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2544"/>
            <a:ext cx="8589316" cy="42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5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Methodology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250115" y="1655634"/>
            <a:ext cx="1983103" cy="652311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understanding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4400336" y="1657707"/>
            <a:ext cx="2445665" cy="652311"/>
            <a:chOff x="4400334" y="1657707"/>
            <a:chExt cx="2445665" cy="652310"/>
          </a:xfrm>
        </p:grpSpPr>
        <p:sp>
          <p:nvSpPr>
            <p:cNvPr id="7" name="Rounded Rectangle 6"/>
            <p:cNvSpPr/>
            <p:nvPr/>
          </p:nvSpPr>
          <p:spPr>
            <a:xfrm>
              <a:off x="5349527" y="1657707"/>
              <a:ext cx="1496472" cy="652310"/>
            </a:xfrm>
            <a:prstGeom prst="roundRect">
              <a:avLst/>
            </a:prstGeom>
            <a:solidFill>
              <a:srgbClr val="18667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Analytic </a:t>
              </a:r>
            </a:p>
            <a:p>
              <a:pPr algn="ctr"/>
              <a:r>
                <a:rPr lang="en-US" dirty="0" smtClean="0"/>
                <a:t>Approach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4400334" y="1966753"/>
              <a:ext cx="813295" cy="1114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011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Methodology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250115" y="1655634"/>
            <a:ext cx="1983103" cy="652311"/>
          </a:xfrm>
          <a:prstGeom prst="roundRect">
            <a:avLst/>
          </a:prstGeom>
          <a:solidFill>
            <a:srgbClr val="186674">
              <a:alpha val="13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understanding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5651" y="2715751"/>
            <a:ext cx="2686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GB" dirty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Business Understanding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280475" y="1640598"/>
            <a:ext cx="1496472" cy="652311"/>
          </a:xfrm>
          <a:prstGeom prst="roundRect">
            <a:avLst/>
          </a:prstGeom>
          <a:solidFill>
            <a:srgbClr val="186674">
              <a:alpha val="13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Analytic </a:t>
            </a:r>
          </a:p>
          <a:p>
            <a:pPr algn="ctr"/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643675" y="2567621"/>
            <a:ext cx="1644879" cy="652311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Requirements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400336" y="1966754"/>
            <a:ext cx="813295" cy="1114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923986" y="2104211"/>
            <a:ext cx="417580" cy="40746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643675" y="3219931"/>
            <a:ext cx="1767803" cy="985943"/>
            <a:chOff x="6643673" y="3219930"/>
            <a:chExt cx="1767803" cy="985943"/>
          </a:xfrm>
        </p:grpSpPr>
        <p:sp>
          <p:nvSpPr>
            <p:cNvPr id="9" name="Rounded Rectangle 8"/>
            <p:cNvSpPr/>
            <p:nvPr/>
          </p:nvSpPr>
          <p:spPr>
            <a:xfrm>
              <a:off x="6643673" y="3711471"/>
              <a:ext cx="1767803" cy="494402"/>
            </a:xfrm>
            <a:prstGeom prst="roundRect">
              <a:avLst/>
            </a:prstGeom>
            <a:solidFill>
              <a:srgbClr val="18667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Collection</a:t>
              </a:r>
              <a:endParaRPr lang="en-US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7550356" y="3300167"/>
              <a:ext cx="0" cy="407466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7702756" y="3219930"/>
              <a:ext cx="0" cy="457359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928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Methodology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250115" y="1655634"/>
            <a:ext cx="1983103" cy="652311"/>
          </a:xfrm>
          <a:prstGeom prst="roundRect">
            <a:avLst/>
          </a:prstGeom>
          <a:solidFill>
            <a:srgbClr val="186674">
              <a:alpha val="20000"/>
            </a:srgbClr>
          </a:solidFill>
          <a:ln>
            <a:solidFill>
              <a:srgbClr val="1866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understanding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5651" y="2715751"/>
            <a:ext cx="2686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GB" dirty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Business Understanding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49527" y="1657707"/>
            <a:ext cx="1496472" cy="652311"/>
          </a:xfrm>
          <a:prstGeom prst="roundRect">
            <a:avLst/>
          </a:prstGeom>
          <a:solidFill>
            <a:srgbClr val="186674">
              <a:alpha val="2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Analytic </a:t>
            </a:r>
          </a:p>
          <a:p>
            <a:pPr algn="ctr"/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643675" y="2567621"/>
            <a:ext cx="1644879" cy="652311"/>
          </a:xfrm>
          <a:prstGeom prst="roundRect">
            <a:avLst/>
          </a:prstGeom>
          <a:solidFill>
            <a:srgbClr val="186674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Requirements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643675" y="3711471"/>
            <a:ext cx="1767803" cy="494403"/>
          </a:xfrm>
          <a:prstGeom prst="roundRect">
            <a:avLst/>
          </a:prstGeom>
          <a:solidFill>
            <a:srgbClr val="186674">
              <a:alpha val="1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520751" y="4768325"/>
            <a:ext cx="1767803" cy="494403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400336" y="1966754"/>
            <a:ext cx="813295" cy="1114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923986" y="2104211"/>
            <a:ext cx="417580" cy="40746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550356" y="3300167"/>
            <a:ext cx="0" cy="40746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550356" y="4317392"/>
            <a:ext cx="0" cy="40746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702756" y="3219931"/>
            <a:ext cx="0" cy="457359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702756" y="4267501"/>
            <a:ext cx="0" cy="457359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14827" y="4317392"/>
            <a:ext cx="2407540" cy="1699291"/>
            <a:chOff x="4314827" y="4317392"/>
            <a:chExt cx="2407540" cy="1699290"/>
          </a:xfrm>
        </p:grpSpPr>
        <p:sp>
          <p:nvSpPr>
            <p:cNvPr id="11" name="Rounded Rectangle 10"/>
            <p:cNvSpPr/>
            <p:nvPr/>
          </p:nvSpPr>
          <p:spPr>
            <a:xfrm>
              <a:off x="4314827" y="5522280"/>
              <a:ext cx="1767803" cy="494402"/>
            </a:xfrm>
            <a:prstGeom prst="roundRect">
              <a:avLst/>
            </a:prstGeom>
            <a:solidFill>
              <a:srgbClr val="18667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Preparation</a:t>
              </a:r>
              <a:endParaRPr lang="en-US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>
              <a:off x="6319130" y="5470013"/>
              <a:ext cx="403237" cy="233463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6082630" y="4317392"/>
              <a:ext cx="639737" cy="1152622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058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Methodology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250115" y="1655634"/>
            <a:ext cx="1983103" cy="652311"/>
          </a:xfrm>
          <a:prstGeom prst="roundRect">
            <a:avLst/>
          </a:prstGeom>
          <a:solidFill>
            <a:srgbClr val="186674">
              <a:alpha val="1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understanding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5651" y="2715751"/>
            <a:ext cx="2686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GB" dirty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Business Understanding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49527" y="1657707"/>
            <a:ext cx="1496472" cy="652311"/>
          </a:xfrm>
          <a:prstGeom prst="roundRect">
            <a:avLst/>
          </a:prstGeom>
          <a:solidFill>
            <a:srgbClr val="186674">
              <a:alpha val="1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Analytic </a:t>
            </a:r>
          </a:p>
          <a:p>
            <a:pPr algn="ctr"/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643675" y="2567621"/>
            <a:ext cx="1644879" cy="652311"/>
          </a:xfrm>
          <a:prstGeom prst="roundRect">
            <a:avLst/>
          </a:prstGeom>
          <a:solidFill>
            <a:srgbClr val="186674">
              <a:alpha val="1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Requirements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643675" y="3711471"/>
            <a:ext cx="1767803" cy="494403"/>
          </a:xfrm>
          <a:prstGeom prst="roundRect">
            <a:avLst/>
          </a:prstGeom>
          <a:solidFill>
            <a:srgbClr val="186674">
              <a:alpha val="1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520751" y="4768325"/>
            <a:ext cx="1767803" cy="494403"/>
          </a:xfrm>
          <a:prstGeom prst="roundRect">
            <a:avLst/>
          </a:prstGeom>
          <a:solidFill>
            <a:srgbClr val="186674">
              <a:alpha val="1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465627" y="5522280"/>
            <a:ext cx="1767803" cy="494403"/>
          </a:xfrm>
          <a:prstGeom prst="roundRect">
            <a:avLst/>
          </a:prstGeom>
          <a:solidFill>
            <a:srgbClr val="186674">
              <a:alpha val="1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394951" y="5520621"/>
            <a:ext cx="1767803" cy="494403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400336" y="1966754"/>
            <a:ext cx="813295" cy="1114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258566" y="4521126"/>
            <a:ext cx="1526321" cy="1065620"/>
            <a:chOff x="1258564" y="4521125"/>
            <a:chExt cx="1526321" cy="1065620"/>
          </a:xfrm>
        </p:grpSpPr>
        <p:sp>
          <p:nvSpPr>
            <p:cNvPr id="13" name="Rounded Rectangle 12"/>
            <p:cNvSpPr/>
            <p:nvPr/>
          </p:nvSpPr>
          <p:spPr>
            <a:xfrm>
              <a:off x="1258564" y="4521125"/>
              <a:ext cx="1526321" cy="342002"/>
            </a:xfrm>
            <a:prstGeom prst="roundRect">
              <a:avLst/>
            </a:prstGeom>
            <a:solidFill>
              <a:srgbClr val="18667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Evaluation</a:t>
              </a:r>
              <a:endParaRPr lang="en-US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1927026" y="5015527"/>
              <a:ext cx="378794" cy="571218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136918" y="4959594"/>
              <a:ext cx="337804" cy="549887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/>
          <p:nvPr/>
        </p:nvCxnSpPr>
        <p:spPr>
          <a:xfrm>
            <a:off x="6923986" y="2104211"/>
            <a:ext cx="417580" cy="40746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550356" y="3300167"/>
            <a:ext cx="0" cy="40746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550356" y="4317392"/>
            <a:ext cx="0" cy="40746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319131" y="5470014"/>
            <a:ext cx="403237" cy="233463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702756" y="3219931"/>
            <a:ext cx="0" cy="457359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702756" y="4267501"/>
            <a:ext cx="0" cy="457359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082632" y="4317393"/>
            <a:ext cx="639737" cy="1152623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162752" y="5746708"/>
            <a:ext cx="232406" cy="21115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34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/>
          <p:cNvCxnSpPr/>
          <p:nvPr/>
        </p:nvCxnSpPr>
        <p:spPr>
          <a:xfrm>
            <a:off x="2458224" y="3219931"/>
            <a:ext cx="647427" cy="228955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Methodology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250115" y="1655634"/>
            <a:ext cx="1983103" cy="652311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understanding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5651" y="2715751"/>
            <a:ext cx="2686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GB" dirty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Business Understanding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49527" y="1657707"/>
            <a:ext cx="1496472" cy="652311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Analytic </a:t>
            </a:r>
          </a:p>
          <a:p>
            <a:pPr algn="ctr"/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643675" y="2567621"/>
            <a:ext cx="1644879" cy="652311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Requirements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643675" y="3711471"/>
            <a:ext cx="1767803" cy="494403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520751" y="4768325"/>
            <a:ext cx="1767803" cy="494403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465627" y="5522280"/>
            <a:ext cx="1767803" cy="494403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394951" y="5520621"/>
            <a:ext cx="1767803" cy="494403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58566" y="4521125"/>
            <a:ext cx="1526321" cy="342003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258566" y="2743080"/>
            <a:ext cx="1526321" cy="342003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165863" y="3540469"/>
            <a:ext cx="1526321" cy="342003"/>
          </a:xfrm>
          <a:prstGeom prst="roundRect">
            <a:avLst/>
          </a:prstGeom>
          <a:solidFill>
            <a:srgbClr val="18667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400336" y="1966754"/>
            <a:ext cx="813295" cy="1114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16155" y="3890397"/>
            <a:ext cx="0" cy="571219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016155" y="3085081"/>
            <a:ext cx="0" cy="418819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927026" y="5015527"/>
            <a:ext cx="378794" cy="571219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136918" y="4959595"/>
            <a:ext cx="337804" cy="54988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923986" y="2104211"/>
            <a:ext cx="417580" cy="40746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550356" y="3300167"/>
            <a:ext cx="0" cy="40746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550356" y="4317392"/>
            <a:ext cx="0" cy="40746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319131" y="5470014"/>
            <a:ext cx="403237" cy="233463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702756" y="3219931"/>
            <a:ext cx="0" cy="457359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702756" y="4267501"/>
            <a:ext cx="0" cy="457359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082632" y="4317393"/>
            <a:ext cx="639737" cy="1152623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2" idx="3"/>
          </p:cNvCxnSpPr>
          <p:nvPr/>
        </p:nvCxnSpPr>
        <p:spPr>
          <a:xfrm flipH="1">
            <a:off x="4162752" y="5746708"/>
            <a:ext cx="232406" cy="21115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72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805" y="546657"/>
            <a:ext cx="8120997" cy="1037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general framework for </a:t>
            </a:r>
            <a:br>
              <a:rPr lang="en-US" sz="3600" dirty="0" smtClean="0"/>
            </a:br>
            <a:r>
              <a:rPr lang="en-US" sz="3600" dirty="0" smtClean="0"/>
              <a:t>ML algorithms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76200" cmpd="sng">
            <a:gradFill flip="none" rotWithShape="1">
              <a:gsLst>
                <a:gs pos="98000">
                  <a:schemeClr val="accent6">
                    <a:lumMod val="75000"/>
                  </a:schemeClr>
                </a:gs>
                <a:gs pos="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>
            <a:normAutofit/>
          </a:bodyPr>
          <a:lstStyle/>
          <a:p>
            <a:r>
              <a:rPr lang="en-US" dirty="0" smtClean="0"/>
              <a:t>Almost all machine learning algorithms consist of 4 components: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the data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the model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the criterion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the </a:t>
            </a:r>
            <a:r>
              <a:rPr lang="en-US" dirty="0" err="1" smtClean="0"/>
              <a:t>optimiser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9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Machine Learning Problems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8787" y="1898652"/>
            <a:ext cx="193229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1. Supervised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86" y="2725369"/>
            <a:ext cx="234601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2. Unsupervised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8787" y="4398917"/>
            <a:ext cx="31370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4. Reinforced Learning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08788" y="3586245"/>
            <a:ext cx="285849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3. Semi-supervised</a:t>
            </a:r>
          </a:p>
        </p:txBody>
      </p:sp>
    </p:spTree>
    <p:extLst>
      <p:ext uri="{BB962C8B-B14F-4D97-AF65-F5344CB8AC3E}">
        <p14:creationId xmlns:p14="http://schemas.microsoft.com/office/powerpoint/2010/main" val="278442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1541" y="313606"/>
            <a:ext cx="8229600" cy="52322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186674"/>
                </a:solidFill>
                <a:latin typeface="Arial" charset="0"/>
                <a:ea typeface="ＭＳ Ｐゴシック" charset="0"/>
                <a:cs typeface="Arial" charset="0"/>
              </a:rPr>
              <a:t>Introduction about me </a:t>
            </a:r>
          </a:p>
        </p:txBody>
      </p:sp>
      <p:pic>
        <p:nvPicPr>
          <p:cNvPr id="26" name="Picture 25" descr="image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3" y="2889034"/>
            <a:ext cx="1342517" cy="1724823"/>
          </a:xfrm>
          <a:prstGeom prst="ellipse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-1276585" y="1153726"/>
            <a:ext cx="7702128" cy="6543775"/>
            <a:chOff x="-1276585" y="596103"/>
            <a:chExt cx="7702128" cy="6543774"/>
          </a:xfrm>
        </p:grpSpPr>
        <p:sp>
          <p:nvSpPr>
            <p:cNvPr id="28" name="Arc 27"/>
            <p:cNvSpPr/>
            <p:nvPr/>
          </p:nvSpPr>
          <p:spPr>
            <a:xfrm rot="521810">
              <a:off x="-1276585" y="596103"/>
              <a:ext cx="5069818" cy="6543774"/>
            </a:xfrm>
            <a:prstGeom prst="arc">
              <a:avLst>
                <a:gd name="adj1" fmla="val 16240970"/>
                <a:gd name="adj2" fmla="val 3813705"/>
              </a:avLst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698885" y="926446"/>
              <a:ext cx="2726658" cy="2480015"/>
              <a:chOff x="3698885" y="926446"/>
              <a:chExt cx="2726658" cy="2480015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885" y="926446"/>
                <a:ext cx="1259998" cy="86078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2628" y="2030645"/>
                <a:ext cx="972000" cy="9720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5607" y="2716493"/>
                <a:ext cx="1379936" cy="68996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3770" y="2030645"/>
                <a:ext cx="623610" cy="565406"/>
              </a:xfrm>
              <a:prstGeom prst="rect">
                <a:avLst/>
              </a:prstGeom>
            </p:spPr>
          </p:pic>
        </p:grpSp>
      </p:grpSp>
      <p:grpSp>
        <p:nvGrpSpPr>
          <p:cNvPr id="41" name="Group 40"/>
          <p:cNvGrpSpPr/>
          <p:nvPr/>
        </p:nvGrpSpPr>
        <p:grpSpPr>
          <a:xfrm>
            <a:off x="3834245" y="3956257"/>
            <a:ext cx="2923630" cy="2028699"/>
            <a:chOff x="3834245" y="3956257"/>
            <a:chExt cx="2923630" cy="202869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25683" y="5031110"/>
              <a:ext cx="1463402" cy="574762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3834245" y="3956257"/>
              <a:ext cx="2923630" cy="2028699"/>
              <a:chOff x="3834245" y="3956257"/>
              <a:chExt cx="2923630" cy="2028699"/>
            </a:xfrm>
          </p:grpSpPr>
          <p:pic>
            <p:nvPicPr>
              <p:cNvPr id="10" name="Picture 9"/>
              <p:cNvPicPr/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2628" y="3956257"/>
                <a:ext cx="1463402" cy="1088886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4245" y="5318491"/>
                <a:ext cx="1345584" cy="666465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15188" y="5564569"/>
                <a:ext cx="420387" cy="420387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9702" y="4145442"/>
                <a:ext cx="1118173" cy="548603"/>
              </a:xfrm>
              <a:prstGeom prst="rect">
                <a:avLst/>
              </a:prstGeom>
            </p:spPr>
          </p:pic>
        </p:grpSp>
      </p:grpSp>
      <p:grpSp>
        <p:nvGrpSpPr>
          <p:cNvPr id="44" name="Group 43"/>
          <p:cNvGrpSpPr/>
          <p:nvPr/>
        </p:nvGrpSpPr>
        <p:grpSpPr>
          <a:xfrm>
            <a:off x="291541" y="1291083"/>
            <a:ext cx="4149832" cy="5546840"/>
            <a:chOff x="278231" y="931510"/>
            <a:chExt cx="4149832" cy="5546840"/>
          </a:xfrm>
        </p:grpSpPr>
        <p:sp>
          <p:nvSpPr>
            <p:cNvPr id="7" name="Rectangle 6"/>
            <p:cNvSpPr/>
            <p:nvPr/>
          </p:nvSpPr>
          <p:spPr>
            <a:xfrm>
              <a:off x="1307536" y="1107315"/>
              <a:ext cx="214115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/>
                <a:t>PhD </a:t>
              </a:r>
              <a:endParaRPr lang="en-GB" b="1" dirty="0" smtClean="0"/>
            </a:p>
            <a:p>
              <a:pPr algn="ctr"/>
              <a:r>
                <a:rPr lang="en-GB" b="1" dirty="0" smtClean="0"/>
                <a:t>in Aerospace Materials   </a:t>
              </a:r>
              <a:r>
                <a:rPr lang="en-GB" b="1" dirty="0"/>
                <a:t>2011</a:t>
              </a:r>
              <a:endParaRPr lang="en-US" dirty="0"/>
            </a:p>
          </p:txBody>
        </p:sp>
        <p:pic>
          <p:nvPicPr>
            <p:cNvPr id="30" name="Picture 29"/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603" y="5940396"/>
              <a:ext cx="886460" cy="381000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278231" y="931510"/>
              <a:ext cx="2931955" cy="5546840"/>
              <a:chOff x="278231" y="931510"/>
              <a:chExt cx="2931955" cy="5546840"/>
            </a:xfrm>
          </p:grpSpPr>
          <p:pic>
            <p:nvPicPr>
              <p:cNvPr id="4" name="Picture 3"/>
              <p:cNvPicPr/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137" y="2030645"/>
                <a:ext cx="1748049" cy="86624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/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14" t="14318" r="32730" b="21260"/>
              <a:stretch/>
            </p:blipFill>
            <p:spPr>
              <a:xfrm>
                <a:off x="1635927" y="4528940"/>
                <a:ext cx="1156445" cy="112278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78231" y="5832019"/>
                <a:ext cx="29319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dirty="0" smtClean="0"/>
                  <a:t>BSc in Materials Engineering</a:t>
                </a:r>
              </a:p>
              <a:p>
                <a:pPr algn="ctr"/>
                <a:endParaRPr lang="en-US" dirty="0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77691" y="3049037"/>
                <a:ext cx="628743" cy="102528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100" y="931510"/>
                <a:ext cx="1184917" cy="740573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1597327" y="1051598"/>
            <a:ext cx="7505172" cy="6543775"/>
            <a:chOff x="1597327" y="1051597"/>
            <a:chExt cx="7505172" cy="6543774"/>
          </a:xfrm>
        </p:grpSpPr>
        <p:grpSp>
          <p:nvGrpSpPr>
            <p:cNvPr id="48" name="Group 47"/>
            <p:cNvGrpSpPr/>
            <p:nvPr/>
          </p:nvGrpSpPr>
          <p:grpSpPr>
            <a:xfrm>
              <a:off x="1597327" y="1051597"/>
              <a:ext cx="6923814" cy="6543774"/>
              <a:chOff x="1549451" y="1349991"/>
              <a:chExt cx="6923814" cy="6543774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549451" y="1349991"/>
                <a:ext cx="6923814" cy="6543774"/>
                <a:chOff x="1546685" y="630088"/>
                <a:chExt cx="6923814" cy="6543774"/>
              </a:xfrm>
            </p:grpSpPr>
            <p:sp>
              <p:nvSpPr>
                <p:cNvPr id="29" name="Arc 28"/>
                <p:cNvSpPr/>
                <p:nvPr/>
              </p:nvSpPr>
              <p:spPr>
                <a:xfrm rot="521810">
                  <a:off x="1546685" y="630088"/>
                  <a:ext cx="5069818" cy="6543774"/>
                </a:xfrm>
                <a:prstGeom prst="arc">
                  <a:avLst>
                    <a:gd name="adj1" fmla="val 16240970"/>
                    <a:gd name="adj2" fmla="val 3813705"/>
                  </a:avLst>
                </a:prstGeom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6335993" y="749309"/>
                  <a:ext cx="2134506" cy="4554140"/>
                  <a:chOff x="6335993" y="749309"/>
                  <a:chExt cx="2134506" cy="4554140"/>
                </a:xfrm>
              </p:grpSpPr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336171" y="4490514"/>
                    <a:ext cx="1134328" cy="812935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335993" y="749309"/>
                    <a:ext cx="925389" cy="92538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41146" y="6469837"/>
                <a:ext cx="1709767" cy="393588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54241" y="2489065"/>
              <a:ext cx="2448258" cy="66460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290634" y="3584910"/>
              <a:ext cx="1628773" cy="73857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425765" y="1127658"/>
              <a:ext cx="1095376" cy="1095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98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Machine Learning Problems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7371" y="1667817"/>
            <a:ext cx="1932290" cy="523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Supervised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0410" y="2873672"/>
            <a:ext cx="1932290" cy="5232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Regression </a:t>
            </a:r>
          </a:p>
        </p:txBody>
      </p:sp>
      <p:cxnSp>
        <p:nvCxnSpPr>
          <p:cNvPr id="19" name="Elbow Connector 18"/>
          <p:cNvCxnSpPr>
            <a:stCxn id="5" idx="2"/>
            <a:endCxn id="10" idx="1"/>
          </p:cNvCxnSpPr>
          <p:nvPr/>
        </p:nvCxnSpPr>
        <p:spPr>
          <a:xfrm rot="16200000" flipH="1">
            <a:off x="1729841" y="2224712"/>
            <a:ext cx="944245" cy="876894"/>
          </a:xfrm>
          <a:prstGeom prst="bentConnector2">
            <a:avLst/>
          </a:prstGeom>
          <a:ln>
            <a:solidFill>
              <a:srgbClr val="F2F2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5" idx="2"/>
            <a:endCxn id="9" idx="1"/>
          </p:cNvCxnSpPr>
          <p:nvPr/>
        </p:nvCxnSpPr>
        <p:spPr>
          <a:xfrm rot="16200000" flipH="1">
            <a:off x="1146613" y="2807940"/>
            <a:ext cx="2110700" cy="876894"/>
          </a:xfrm>
          <a:prstGeom prst="bentConnector2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626;p51"/>
          <p:cNvSpPr txBox="1"/>
          <p:nvPr/>
        </p:nvSpPr>
        <p:spPr>
          <a:xfrm>
            <a:off x="5040651" y="2878387"/>
            <a:ext cx="216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dirty="0" smtClean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Continuous output / Price/Temp</a:t>
            </a:r>
            <a:endParaRPr sz="1800" b="0" i="0" u="none" strike="noStrike" cap="none" dirty="0">
              <a:solidFill>
                <a:schemeClr val="lt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40410" y="4040127"/>
            <a:ext cx="5792864" cy="2765221"/>
            <a:chOff x="2640410" y="4040126"/>
            <a:chExt cx="5792864" cy="2765221"/>
          </a:xfrm>
        </p:grpSpPr>
        <p:sp>
          <p:nvSpPr>
            <p:cNvPr id="9" name="TextBox 8"/>
            <p:cNvSpPr txBox="1"/>
            <p:nvPr/>
          </p:nvSpPr>
          <p:spPr>
            <a:xfrm>
              <a:off x="2640410" y="4040126"/>
              <a:ext cx="2172514" cy="52322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E46C0A"/>
                  </a:solidFill>
                </a:rPr>
                <a:t>Classification 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49392"/>
            <a:stretch/>
          </p:blipFill>
          <p:spPr>
            <a:xfrm>
              <a:off x="5670784" y="4040126"/>
              <a:ext cx="2762490" cy="276522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51075"/>
          <a:stretch/>
        </p:blipFill>
        <p:spPr>
          <a:xfrm>
            <a:off x="5762630" y="1339468"/>
            <a:ext cx="2670644" cy="27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7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Types of Regression Model</a:t>
            </a:r>
            <a:endParaRPr lang="en-US" b="1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106818479"/>
              </p:ext>
            </p:extLst>
          </p:nvPr>
        </p:nvGraphicFramePr>
        <p:xfrm>
          <a:off x="1557531" y="1687780"/>
          <a:ext cx="4930340" cy="3505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/>
          <p:cNvSpPr/>
          <p:nvPr/>
        </p:nvSpPr>
        <p:spPr>
          <a:xfrm>
            <a:off x="1768501" y="1687780"/>
            <a:ext cx="2607040" cy="32310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90875" y="136900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</a:rPr>
              <a:t>The Linear Regression model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5870498" y="2435167"/>
            <a:ext cx="3114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Alegreya"/>
                <a:ea typeface="Alegreya"/>
                <a:cs typeface="Alegreya"/>
                <a:sym typeface="Alegreya"/>
              </a:rPr>
              <a:t>Linear Regression model </a:t>
            </a:r>
            <a:endParaRPr sz="2200" b="1"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582128" y="2435296"/>
            <a:ext cx="4663110" cy="3806400"/>
            <a:chOff x="2124487" y="2072731"/>
            <a:chExt cx="4620600" cy="2188089"/>
          </a:xfrm>
        </p:grpSpPr>
        <p:cxnSp>
          <p:nvCxnSpPr>
            <p:cNvPr id="63" name="Google Shape;63;p14"/>
            <p:cNvCxnSpPr/>
            <p:nvPr/>
          </p:nvCxnSpPr>
          <p:spPr>
            <a:xfrm flipH="1">
              <a:off x="2433512" y="2072731"/>
              <a:ext cx="38700" cy="2180100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64" name="Google Shape;64;p14"/>
            <p:cNvCxnSpPr/>
            <p:nvPr/>
          </p:nvCxnSpPr>
          <p:spPr>
            <a:xfrm rot="10800000" flipH="1">
              <a:off x="2433475" y="4244920"/>
              <a:ext cx="4243800" cy="15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5" name="Google Shape;65;p14"/>
            <p:cNvCxnSpPr/>
            <p:nvPr/>
          </p:nvCxnSpPr>
          <p:spPr>
            <a:xfrm rot="10800000" flipH="1">
              <a:off x="2124487" y="2635986"/>
              <a:ext cx="4620600" cy="1252500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" name="Google Shape;66;p14"/>
          <p:cNvGrpSpPr/>
          <p:nvPr/>
        </p:nvGrpSpPr>
        <p:grpSpPr>
          <a:xfrm>
            <a:off x="5226381" y="1291383"/>
            <a:ext cx="3620906" cy="1143797"/>
            <a:chOff x="4213251" y="632293"/>
            <a:chExt cx="4363588" cy="988873"/>
          </a:xfrm>
        </p:grpSpPr>
        <p:sp>
          <p:nvSpPr>
            <p:cNvPr id="67" name="Google Shape;67;p14"/>
            <p:cNvSpPr/>
            <p:nvPr/>
          </p:nvSpPr>
          <p:spPr>
            <a:xfrm>
              <a:off x="6613550" y="1057763"/>
              <a:ext cx="358600" cy="386588"/>
            </a:xfrm>
            <a:custGeom>
              <a:avLst/>
              <a:gdLst/>
              <a:ahLst/>
              <a:cxnLst/>
              <a:rect l="l" t="t" r="r" b="b"/>
              <a:pathLst>
                <a:path w="14344" h="20618" extrusionOk="0">
                  <a:moveTo>
                    <a:pt x="0" y="0"/>
                  </a:moveTo>
                  <a:cubicBezTo>
                    <a:pt x="3299" y="7695"/>
                    <a:pt x="8421" y="14701"/>
                    <a:pt x="14344" y="2061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8" name="Google Shape;68;p14"/>
            <p:cNvGrpSpPr/>
            <p:nvPr/>
          </p:nvGrpSpPr>
          <p:grpSpPr>
            <a:xfrm>
              <a:off x="4213251" y="632293"/>
              <a:ext cx="4363588" cy="988873"/>
              <a:chOff x="4137051" y="632293"/>
              <a:chExt cx="4363588" cy="988873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4137051" y="886775"/>
                <a:ext cx="403406" cy="734391"/>
              </a:xfrm>
              <a:custGeom>
                <a:avLst/>
                <a:gdLst/>
                <a:ahLst/>
                <a:cxnLst/>
                <a:rect l="l" t="t" r="r" b="b"/>
                <a:pathLst>
                  <a:path w="15295" h="30805" extrusionOk="0">
                    <a:moveTo>
                      <a:pt x="3495" y="0"/>
                    </a:moveTo>
                    <a:cubicBezTo>
                      <a:pt x="3495" y="3810"/>
                      <a:pt x="4616" y="10310"/>
                      <a:pt x="8426" y="10310"/>
                    </a:cubicBezTo>
                    <a:cubicBezTo>
                      <a:pt x="11392" y="10310"/>
                      <a:pt x="14430" y="7360"/>
                      <a:pt x="15150" y="4483"/>
                    </a:cubicBezTo>
                    <a:cubicBezTo>
                      <a:pt x="15295" y="3903"/>
                      <a:pt x="15150" y="2092"/>
                      <a:pt x="15150" y="2690"/>
                    </a:cubicBezTo>
                    <a:cubicBezTo>
                      <a:pt x="15150" y="11605"/>
                      <a:pt x="16005" y="23338"/>
                      <a:pt x="8874" y="28687"/>
                    </a:cubicBezTo>
                    <a:cubicBezTo>
                      <a:pt x="6591" y="30400"/>
                      <a:pt x="2070" y="31868"/>
                      <a:pt x="358" y="29584"/>
                    </a:cubicBezTo>
                    <a:cubicBezTo>
                      <a:pt x="-916" y="27885"/>
                      <a:pt x="2268" y="24653"/>
                      <a:pt x="4392" y="24653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" name="Google Shape;70;p14"/>
              <p:cNvSpPr/>
              <p:nvPr/>
            </p:nvSpPr>
            <p:spPr>
              <a:xfrm>
                <a:off x="4809400" y="1242656"/>
                <a:ext cx="369800" cy="9169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489" extrusionOk="0">
                    <a:moveTo>
                      <a:pt x="0" y="0"/>
                    </a:moveTo>
                    <a:cubicBezTo>
                      <a:pt x="4895" y="612"/>
                      <a:pt x="9859" y="448"/>
                      <a:pt x="14792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" name="Google Shape;71;p14"/>
              <p:cNvSpPr/>
              <p:nvPr/>
            </p:nvSpPr>
            <p:spPr>
              <a:xfrm>
                <a:off x="4820625" y="1326694"/>
                <a:ext cx="3810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728" extrusionOk="0">
                    <a:moveTo>
                      <a:pt x="0" y="0"/>
                    </a:moveTo>
                    <a:cubicBezTo>
                      <a:pt x="4931" y="1232"/>
                      <a:pt x="10158" y="448"/>
                      <a:pt x="15240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" name="Google Shape;72;p14"/>
              <p:cNvSpPr/>
              <p:nvPr/>
            </p:nvSpPr>
            <p:spPr>
              <a:xfrm>
                <a:off x="5448150" y="1059174"/>
                <a:ext cx="913950" cy="385200"/>
              </a:xfrm>
              <a:custGeom>
                <a:avLst/>
                <a:gdLst/>
                <a:ahLst/>
                <a:cxnLst/>
                <a:rect l="l" t="t" r="r" b="b"/>
                <a:pathLst>
                  <a:path w="36558" h="20544" extrusionOk="0">
                    <a:moveTo>
                      <a:pt x="0" y="821"/>
                    </a:moveTo>
                    <a:cubicBezTo>
                      <a:pt x="3580" y="7087"/>
                      <a:pt x="3406" y="16868"/>
                      <a:pt x="9861" y="20095"/>
                    </a:cubicBezTo>
                    <a:cubicBezTo>
                      <a:pt x="13457" y="21893"/>
                      <a:pt x="18826" y="16047"/>
                      <a:pt x="18826" y="12027"/>
                    </a:cubicBezTo>
                    <a:cubicBezTo>
                      <a:pt x="18826" y="9935"/>
                      <a:pt x="20305" y="4273"/>
                      <a:pt x="18826" y="5752"/>
                    </a:cubicBezTo>
                    <a:cubicBezTo>
                      <a:pt x="14042" y="10536"/>
                      <a:pt x="27055" y="21287"/>
                      <a:pt x="33618" y="19647"/>
                    </a:cubicBezTo>
                    <a:cubicBezTo>
                      <a:pt x="40052" y="18039"/>
                      <a:pt x="34618" y="-2593"/>
                      <a:pt x="28687" y="373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" name="Google Shape;73;p14"/>
              <p:cNvSpPr/>
              <p:nvPr/>
            </p:nvSpPr>
            <p:spPr>
              <a:xfrm>
                <a:off x="6582175" y="1082963"/>
                <a:ext cx="302575" cy="310969"/>
              </a:xfrm>
              <a:custGeom>
                <a:avLst/>
                <a:gdLst/>
                <a:ahLst/>
                <a:cxnLst/>
                <a:rect l="l" t="t" r="r" b="b"/>
                <a:pathLst>
                  <a:path w="12103" h="16585" extrusionOk="0">
                    <a:moveTo>
                      <a:pt x="12103" y="0"/>
                    </a:moveTo>
                    <a:cubicBezTo>
                      <a:pt x="7721" y="5257"/>
                      <a:pt x="3066" y="10466"/>
                      <a:pt x="0" y="1658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14"/>
              <p:cNvSpPr/>
              <p:nvPr/>
            </p:nvSpPr>
            <p:spPr>
              <a:xfrm>
                <a:off x="7297125" y="1242656"/>
                <a:ext cx="6163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24653" h="1208" extrusionOk="0">
                    <a:moveTo>
                      <a:pt x="0" y="0"/>
                    </a:moveTo>
                    <a:cubicBezTo>
                      <a:pt x="7978" y="1993"/>
                      <a:pt x="16430" y="896"/>
                      <a:pt x="24653" y="89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" name="Google Shape;75;p14"/>
              <p:cNvSpPr/>
              <p:nvPr/>
            </p:nvSpPr>
            <p:spPr>
              <a:xfrm>
                <a:off x="7633300" y="1116581"/>
                <a:ext cx="44825" cy="344588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8378" extrusionOk="0">
                    <a:moveTo>
                      <a:pt x="0" y="0"/>
                    </a:moveTo>
                    <a:cubicBezTo>
                      <a:pt x="763" y="6108"/>
                      <a:pt x="-962" y="12874"/>
                      <a:pt x="1793" y="1837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" name="Google Shape;76;p14"/>
              <p:cNvSpPr/>
              <p:nvPr/>
            </p:nvSpPr>
            <p:spPr>
              <a:xfrm>
                <a:off x="8168740" y="696356"/>
                <a:ext cx="331900" cy="761850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40632" extrusionOk="0">
                    <a:moveTo>
                      <a:pt x="2338" y="0"/>
                    </a:moveTo>
                    <a:cubicBezTo>
                      <a:pt x="2338" y="8976"/>
                      <a:pt x="994" y="17919"/>
                      <a:pt x="994" y="26895"/>
                    </a:cubicBezTo>
                    <a:cubicBezTo>
                      <a:pt x="994" y="29738"/>
                      <a:pt x="545" y="32568"/>
                      <a:pt x="545" y="35411"/>
                    </a:cubicBezTo>
                    <a:cubicBezTo>
                      <a:pt x="545" y="37055"/>
                      <a:pt x="-619" y="41503"/>
                      <a:pt x="545" y="40342"/>
                    </a:cubicBezTo>
                    <a:cubicBezTo>
                      <a:pt x="4180" y="36715"/>
                      <a:pt x="-845" y="28733"/>
                      <a:pt x="2786" y="25102"/>
                    </a:cubicBezTo>
                    <a:cubicBezTo>
                      <a:pt x="5125" y="22763"/>
                      <a:pt x="10214" y="25593"/>
                      <a:pt x="12199" y="28239"/>
                    </a:cubicBezTo>
                    <a:cubicBezTo>
                      <a:pt x="14204" y="30912"/>
                      <a:pt x="13079" y="36095"/>
                      <a:pt x="10406" y="38100"/>
                    </a:cubicBezTo>
                    <a:cubicBezTo>
                      <a:pt x="8107" y="39825"/>
                      <a:pt x="4764" y="39445"/>
                      <a:pt x="1890" y="39445"/>
                    </a:cubicBezTo>
                    <a:cubicBezTo>
                      <a:pt x="1222" y="39445"/>
                      <a:pt x="97" y="39217"/>
                      <a:pt x="97" y="38549"/>
                    </a:cubicBezTo>
                  </a:path>
                </a:pathLst>
              </a:custGeom>
              <a:noFill/>
              <a:ln w="2857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7" name="Google Shape;77;p14"/>
              <p:cNvSpPr/>
              <p:nvPr/>
            </p:nvSpPr>
            <p:spPr>
              <a:xfrm>
                <a:off x="4168600" y="632293"/>
                <a:ext cx="403400" cy="186581"/>
              </a:xfrm>
              <a:custGeom>
                <a:avLst/>
                <a:gdLst/>
                <a:ahLst/>
                <a:cxnLst/>
                <a:rect l="l" t="t" r="r" b="b"/>
                <a:pathLst>
                  <a:path w="16136" h="9951" extrusionOk="0">
                    <a:moveTo>
                      <a:pt x="0" y="6813"/>
                    </a:moveTo>
                    <a:cubicBezTo>
                      <a:pt x="4133" y="5436"/>
                      <a:pt x="6935" y="944"/>
                      <a:pt x="11206" y="90"/>
                    </a:cubicBezTo>
                    <a:cubicBezTo>
                      <a:pt x="14810" y="-630"/>
                      <a:pt x="14494" y="6663"/>
                      <a:pt x="16136" y="9951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78" name="Google Shape;78;p14"/>
          <p:cNvSpPr/>
          <p:nvPr/>
        </p:nvSpPr>
        <p:spPr>
          <a:xfrm>
            <a:off x="825612" y="1962985"/>
            <a:ext cx="248324" cy="447171"/>
          </a:xfrm>
          <a:custGeom>
            <a:avLst/>
            <a:gdLst/>
            <a:ahLst/>
            <a:cxnLst/>
            <a:rect l="l" t="t" r="r" b="b"/>
            <a:pathLst>
              <a:path w="15295" h="30805" extrusionOk="0">
                <a:moveTo>
                  <a:pt x="3495" y="0"/>
                </a:moveTo>
                <a:cubicBezTo>
                  <a:pt x="3495" y="3810"/>
                  <a:pt x="4616" y="10310"/>
                  <a:pt x="8426" y="10310"/>
                </a:cubicBezTo>
                <a:cubicBezTo>
                  <a:pt x="11392" y="10310"/>
                  <a:pt x="14430" y="7360"/>
                  <a:pt x="15150" y="4483"/>
                </a:cubicBezTo>
                <a:cubicBezTo>
                  <a:pt x="15295" y="3903"/>
                  <a:pt x="15150" y="2092"/>
                  <a:pt x="15150" y="2690"/>
                </a:cubicBezTo>
                <a:cubicBezTo>
                  <a:pt x="15150" y="11605"/>
                  <a:pt x="16005" y="23338"/>
                  <a:pt x="8874" y="28687"/>
                </a:cubicBezTo>
                <a:cubicBezTo>
                  <a:pt x="6591" y="30400"/>
                  <a:pt x="2070" y="31868"/>
                  <a:pt x="358" y="29584"/>
                </a:cubicBezTo>
                <a:cubicBezTo>
                  <a:pt x="-916" y="27885"/>
                  <a:pt x="2268" y="24653"/>
                  <a:pt x="4392" y="24653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9" name="Google Shape;79;p14"/>
          <p:cNvGrpSpPr/>
          <p:nvPr/>
        </p:nvGrpSpPr>
        <p:grpSpPr>
          <a:xfrm>
            <a:off x="5227712" y="5974421"/>
            <a:ext cx="176073" cy="347139"/>
            <a:chOff x="4831825" y="5742550"/>
            <a:chExt cx="358600" cy="515450"/>
          </a:xfrm>
        </p:grpSpPr>
        <p:sp>
          <p:nvSpPr>
            <p:cNvPr id="80" name="Google Shape;80;p14"/>
            <p:cNvSpPr/>
            <p:nvPr/>
          </p:nvSpPr>
          <p:spPr>
            <a:xfrm>
              <a:off x="4831825" y="5742550"/>
              <a:ext cx="358600" cy="515450"/>
            </a:xfrm>
            <a:custGeom>
              <a:avLst/>
              <a:gdLst/>
              <a:ahLst/>
              <a:cxnLst/>
              <a:rect l="l" t="t" r="r" b="b"/>
              <a:pathLst>
                <a:path w="14344" h="20618" extrusionOk="0">
                  <a:moveTo>
                    <a:pt x="0" y="0"/>
                  </a:moveTo>
                  <a:cubicBezTo>
                    <a:pt x="3299" y="7695"/>
                    <a:pt x="8421" y="14701"/>
                    <a:pt x="14344" y="2061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" name="Google Shape;81;p14"/>
            <p:cNvSpPr/>
            <p:nvPr/>
          </p:nvSpPr>
          <p:spPr>
            <a:xfrm>
              <a:off x="4843013" y="5843375"/>
              <a:ext cx="302575" cy="414625"/>
            </a:xfrm>
            <a:custGeom>
              <a:avLst/>
              <a:gdLst/>
              <a:ahLst/>
              <a:cxnLst/>
              <a:rect l="l" t="t" r="r" b="b"/>
              <a:pathLst>
                <a:path w="12103" h="16585" extrusionOk="0">
                  <a:moveTo>
                    <a:pt x="12103" y="0"/>
                  </a:moveTo>
                  <a:cubicBezTo>
                    <a:pt x="7721" y="5257"/>
                    <a:pt x="3066" y="10466"/>
                    <a:pt x="0" y="1658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2" name="Google Shape;82;p14"/>
          <p:cNvGrpSpPr/>
          <p:nvPr/>
        </p:nvGrpSpPr>
        <p:grpSpPr>
          <a:xfrm>
            <a:off x="1466984" y="3995295"/>
            <a:ext cx="131440" cy="229020"/>
            <a:chOff x="2059200" y="2864375"/>
            <a:chExt cx="158400" cy="198000"/>
          </a:xfrm>
        </p:grpSpPr>
        <p:cxnSp>
          <p:nvCxnSpPr>
            <p:cNvPr id="83" name="Google Shape;83;p14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4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" name="Google Shape;85;p14"/>
          <p:cNvGrpSpPr/>
          <p:nvPr/>
        </p:nvGrpSpPr>
        <p:grpSpPr>
          <a:xfrm>
            <a:off x="2267523" y="4308970"/>
            <a:ext cx="131440" cy="229020"/>
            <a:chOff x="2059200" y="2864375"/>
            <a:chExt cx="158400" cy="198000"/>
          </a:xfrm>
        </p:grpSpPr>
        <p:cxnSp>
          <p:nvCxnSpPr>
            <p:cNvPr id="86" name="Google Shape;86;p14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14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" name="Google Shape;88;p14"/>
          <p:cNvGrpSpPr/>
          <p:nvPr/>
        </p:nvGrpSpPr>
        <p:grpSpPr>
          <a:xfrm>
            <a:off x="1237969" y="5447075"/>
            <a:ext cx="131440" cy="229020"/>
            <a:chOff x="2059200" y="2864375"/>
            <a:chExt cx="158400" cy="198000"/>
          </a:xfrm>
        </p:grpSpPr>
        <p:cxnSp>
          <p:nvCxnSpPr>
            <p:cNvPr id="89" name="Google Shape;89;p14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4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" name="Google Shape;91;p14"/>
          <p:cNvGrpSpPr/>
          <p:nvPr/>
        </p:nvGrpSpPr>
        <p:grpSpPr>
          <a:xfrm>
            <a:off x="3423554" y="3575475"/>
            <a:ext cx="131440" cy="229020"/>
            <a:chOff x="2059200" y="2864375"/>
            <a:chExt cx="158400" cy="198000"/>
          </a:xfrm>
        </p:grpSpPr>
        <p:cxnSp>
          <p:nvCxnSpPr>
            <p:cNvPr id="92" name="Google Shape;92;p14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4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" name="Google Shape;94;p14"/>
          <p:cNvGrpSpPr/>
          <p:nvPr/>
        </p:nvGrpSpPr>
        <p:grpSpPr>
          <a:xfrm>
            <a:off x="4351524" y="4683047"/>
            <a:ext cx="131440" cy="229020"/>
            <a:chOff x="2059200" y="2864375"/>
            <a:chExt cx="158400" cy="198000"/>
          </a:xfrm>
        </p:grpSpPr>
        <p:cxnSp>
          <p:nvCxnSpPr>
            <p:cNvPr id="95" name="Google Shape;95;p14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14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" name="Google Shape;97;p14"/>
          <p:cNvGrpSpPr/>
          <p:nvPr/>
        </p:nvGrpSpPr>
        <p:grpSpPr>
          <a:xfrm>
            <a:off x="3423554" y="4537978"/>
            <a:ext cx="131440" cy="229020"/>
            <a:chOff x="2059200" y="2864375"/>
            <a:chExt cx="158400" cy="198000"/>
          </a:xfrm>
        </p:grpSpPr>
        <p:cxnSp>
          <p:nvCxnSpPr>
            <p:cNvPr id="98" name="Google Shape;98;p14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14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" name="Google Shape;100;p14"/>
          <p:cNvGrpSpPr/>
          <p:nvPr/>
        </p:nvGrpSpPr>
        <p:grpSpPr>
          <a:xfrm>
            <a:off x="4809597" y="3040571"/>
            <a:ext cx="131440" cy="229020"/>
            <a:chOff x="2059200" y="2864375"/>
            <a:chExt cx="158400" cy="198000"/>
          </a:xfrm>
        </p:grpSpPr>
        <p:cxnSp>
          <p:nvCxnSpPr>
            <p:cNvPr id="101" name="Google Shape;101;p14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14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" name="Google Shape;103;p14"/>
          <p:cNvSpPr txBox="1"/>
          <p:nvPr/>
        </p:nvSpPr>
        <p:spPr>
          <a:xfrm>
            <a:off x="5540242" y="5716605"/>
            <a:ext cx="2655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Alegreya"/>
                <a:ea typeface="Alegreya"/>
                <a:cs typeface="Alegreya"/>
                <a:sym typeface="Alegreya"/>
              </a:rPr>
              <a:t>Feature</a:t>
            </a:r>
            <a:endParaRPr sz="2200" b="1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56550" y="1240267"/>
            <a:ext cx="2655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Alegreya"/>
                <a:ea typeface="Alegreya"/>
                <a:cs typeface="Alegreya"/>
                <a:sym typeface="Alegreya"/>
              </a:rPr>
              <a:t>Label</a:t>
            </a:r>
            <a:endParaRPr sz="2200" b="1">
              <a:latin typeface="Alegreya"/>
              <a:ea typeface="Alegreya"/>
              <a:cs typeface="Alegreya"/>
              <a:sym typeface="Alegreya"/>
            </a:endParaRPr>
          </a:p>
        </p:txBody>
      </p:sp>
    </p:spTree>
    <p:extLst>
      <p:ext uri="{BB962C8B-B14F-4D97-AF65-F5344CB8AC3E}">
        <p14:creationId xmlns:p14="http://schemas.microsoft.com/office/powerpoint/2010/main" val="171144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2911873" y="1256433"/>
            <a:ext cx="3114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Alegreya"/>
                <a:ea typeface="Alegreya"/>
                <a:cs typeface="Alegreya"/>
                <a:sym typeface="Alegreya"/>
              </a:rPr>
              <a:t>Linear Regression model </a:t>
            </a:r>
            <a:endParaRPr sz="2200" b="1"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110" name="Google Shape;110;p15"/>
          <p:cNvGrpSpPr/>
          <p:nvPr/>
        </p:nvGrpSpPr>
        <p:grpSpPr>
          <a:xfrm>
            <a:off x="2188646" y="2920133"/>
            <a:ext cx="4353552" cy="1538160"/>
            <a:chOff x="4213251" y="632293"/>
            <a:chExt cx="4363588" cy="988873"/>
          </a:xfrm>
        </p:grpSpPr>
        <p:sp>
          <p:nvSpPr>
            <p:cNvPr id="111" name="Google Shape;111;p15"/>
            <p:cNvSpPr/>
            <p:nvPr/>
          </p:nvSpPr>
          <p:spPr>
            <a:xfrm>
              <a:off x="6613550" y="1057763"/>
              <a:ext cx="358600" cy="386588"/>
            </a:xfrm>
            <a:custGeom>
              <a:avLst/>
              <a:gdLst/>
              <a:ahLst/>
              <a:cxnLst/>
              <a:rect l="l" t="t" r="r" b="b"/>
              <a:pathLst>
                <a:path w="14344" h="20618" extrusionOk="0">
                  <a:moveTo>
                    <a:pt x="0" y="0"/>
                  </a:moveTo>
                  <a:cubicBezTo>
                    <a:pt x="3299" y="7695"/>
                    <a:pt x="8421" y="14701"/>
                    <a:pt x="14344" y="2061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12" name="Google Shape;112;p15"/>
            <p:cNvGrpSpPr/>
            <p:nvPr/>
          </p:nvGrpSpPr>
          <p:grpSpPr>
            <a:xfrm>
              <a:off x="4213251" y="632293"/>
              <a:ext cx="4363588" cy="988873"/>
              <a:chOff x="4137051" y="632293"/>
              <a:chExt cx="4363588" cy="988873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4137051" y="886775"/>
                <a:ext cx="403406" cy="734391"/>
              </a:xfrm>
              <a:custGeom>
                <a:avLst/>
                <a:gdLst/>
                <a:ahLst/>
                <a:cxnLst/>
                <a:rect l="l" t="t" r="r" b="b"/>
                <a:pathLst>
                  <a:path w="15295" h="30805" extrusionOk="0">
                    <a:moveTo>
                      <a:pt x="3495" y="0"/>
                    </a:moveTo>
                    <a:cubicBezTo>
                      <a:pt x="3495" y="3810"/>
                      <a:pt x="4616" y="10310"/>
                      <a:pt x="8426" y="10310"/>
                    </a:cubicBezTo>
                    <a:cubicBezTo>
                      <a:pt x="11392" y="10310"/>
                      <a:pt x="14430" y="7360"/>
                      <a:pt x="15150" y="4483"/>
                    </a:cubicBezTo>
                    <a:cubicBezTo>
                      <a:pt x="15295" y="3903"/>
                      <a:pt x="15150" y="2092"/>
                      <a:pt x="15150" y="2690"/>
                    </a:cubicBezTo>
                    <a:cubicBezTo>
                      <a:pt x="15150" y="11605"/>
                      <a:pt x="16005" y="23338"/>
                      <a:pt x="8874" y="28687"/>
                    </a:cubicBezTo>
                    <a:cubicBezTo>
                      <a:pt x="6591" y="30400"/>
                      <a:pt x="2070" y="31868"/>
                      <a:pt x="358" y="29584"/>
                    </a:cubicBezTo>
                    <a:cubicBezTo>
                      <a:pt x="-916" y="27885"/>
                      <a:pt x="2268" y="24653"/>
                      <a:pt x="4392" y="24653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4" name="Google Shape;114;p15"/>
              <p:cNvSpPr/>
              <p:nvPr/>
            </p:nvSpPr>
            <p:spPr>
              <a:xfrm>
                <a:off x="4809400" y="1242656"/>
                <a:ext cx="369800" cy="9169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489" extrusionOk="0">
                    <a:moveTo>
                      <a:pt x="0" y="0"/>
                    </a:moveTo>
                    <a:cubicBezTo>
                      <a:pt x="4895" y="612"/>
                      <a:pt x="9859" y="448"/>
                      <a:pt x="14792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5" name="Google Shape;115;p15"/>
              <p:cNvSpPr/>
              <p:nvPr/>
            </p:nvSpPr>
            <p:spPr>
              <a:xfrm>
                <a:off x="4820625" y="1326694"/>
                <a:ext cx="3810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728" extrusionOk="0">
                    <a:moveTo>
                      <a:pt x="0" y="0"/>
                    </a:moveTo>
                    <a:cubicBezTo>
                      <a:pt x="4931" y="1232"/>
                      <a:pt x="10158" y="448"/>
                      <a:pt x="15240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6" name="Google Shape;116;p15"/>
              <p:cNvSpPr/>
              <p:nvPr/>
            </p:nvSpPr>
            <p:spPr>
              <a:xfrm>
                <a:off x="5448150" y="1059174"/>
                <a:ext cx="913950" cy="385200"/>
              </a:xfrm>
              <a:custGeom>
                <a:avLst/>
                <a:gdLst/>
                <a:ahLst/>
                <a:cxnLst/>
                <a:rect l="l" t="t" r="r" b="b"/>
                <a:pathLst>
                  <a:path w="36558" h="20544" extrusionOk="0">
                    <a:moveTo>
                      <a:pt x="0" y="821"/>
                    </a:moveTo>
                    <a:cubicBezTo>
                      <a:pt x="3580" y="7087"/>
                      <a:pt x="3406" y="16868"/>
                      <a:pt x="9861" y="20095"/>
                    </a:cubicBezTo>
                    <a:cubicBezTo>
                      <a:pt x="13457" y="21893"/>
                      <a:pt x="18826" y="16047"/>
                      <a:pt x="18826" y="12027"/>
                    </a:cubicBezTo>
                    <a:cubicBezTo>
                      <a:pt x="18826" y="9935"/>
                      <a:pt x="20305" y="4273"/>
                      <a:pt x="18826" y="5752"/>
                    </a:cubicBezTo>
                    <a:cubicBezTo>
                      <a:pt x="14042" y="10536"/>
                      <a:pt x="27055" y="21287"/>
                      <a:pt x="33618" y="19647"/>
                    </a:cubicBezTo>
                    <a:cubicBezTo>
                      <a:pt x="40052" y="18039"/>
                      <a:pt x="34618" y="-2593"/>
                      <a:pt x="28687" y="373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7" name="Google Shape;117;p15"/>
              <p:cNvSpPr/>
              <p:nvPr/>
            </p:nvSpPr>
            <p:spPr>
              <a:xfrm>
                <a:off x="6582175" y="1082963"/>
                <a:ext cx="302575" cy="310969"/>
              </a:xfrm>
              <a:custGeom>
                <a:avLst/>
                <a:gdLst/>
                <a:ahLst/>
                <a:cxnLst/>
                <a:rect l="l" t="t" r="r" b="b"/>
                <a:pathLst>
                  <a:path w="12103" h="16585" extrusionOk="0">
                    <a:moveTo>
                      <a:pt x="12103" y="0"/>
                    </a:moveTo>
                    <a:cubicBezTo>
                      <a:pt x="7721" y="5257"/>
                      <a:pt x="3066" y="10466"/>
                      <a:pt x="0" y="1658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8" name="Google Shape;118;p15"/>
              <p:cNvSpPr/>
              <p:nvPr/>
            </p:nvSpPr>
            <p:spPr>
              <a:xfrm>
                <a:off x="7297125" y="1242656"/>
                <a:ext cx="6163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24653" h="1208" extrusionOk="0">
                    <a:moveTo>
                      <a:pt x="0" y="0"/>
                    </a:moveTo>
                    <a:cubicBezTo>
                      <a:pt x="7978" y="1993"/>
                      <a:pt x="16430" y="896"/>
                      <a:pt x="24653" y="89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9" name="Google Shape;119;p15"/>
              <p:cNvSpPr/>
              <p:nvPr/>
            </p:nvSpPr>
            <p:spPr>
              <a:xfrm>
                <a:off x="7633300" y="1116581"/>
                <a:ext cx="44825" cy="344588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8378" extrusionOk="0">
                    <a:moveTo>
                      <a:pt x="0" y="0"/>
                    </a:moveTo>
                    <a:cubicBezTo>
                      <a:pt x="763" y="6108"/>
                      <a:pt x="-962" y="12874"/>
                      <a:pt x="1793" y="1837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15"/>
              <p:cNvSpPr/>
              <p:nvPr/>
            </p:nvSpPr>
            <p:spPr>
              <a:xfrm>
                <a:off x="8168740" y="696356"/>
                <a:ext cx="331900" cy="761850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40632" extrusionOk="0">
                    <a:moveTo>
                      <a:pt x="2338" y="0"/>
                    </a:moveTo>
                    <a:cubicBezTo>
                      <a:pt x="2338" y="8976"/>
                      <a:pt x="994" y="17919"/>
                      <a:pt x="994" y="26895"/>
                    </a:cubicBezTo>
                    <a:cubicBezTo>
                      <a:pt x="994" y="29738"/>
                      <a:pt x="545" y="32568"/>
                      <a:pt x="545" y="35411"/>
                    </a:cubicBezTo>
                    <a:cubicBezTo>
                      <a:pt x="545" y="37055"/>
                      <a:pt x="-619" y="41503"/>
                      <a:pt x="545" y="40342"/>
                    </a:cubicBezTo>
                    <a:cubicBezTo>
                      <a:pt x="4180" y="36715"/>
                      <a:pt x="-845" y="28733"/>
                      <a:pt x="2786" y="25102"/>
                    </a:cubicBezTo>
                    <a:cubicBezTo>
                      <a:pt x="5125" y="22763"/>
                      <a:pt x="10214" y="25593"/>
                      <a:pt x="12199" y="28239"/>
                    </a:cubicBezTo>
                    <a:cubicBezTo>
                      <a:pt x="14204" y="30912"/>
                      <a:pt x="13079" y="36095"/>
                      <a:pt x="10406" y="38100"/>
                    </a:cubicBezTo>
                    <a:cubicBezTo>
                      <a:pt x="8107" y="39825"/>
                      <a:pt x="4764" y="39445"/>
                      <a:pt x="1890" y="39445"/>
                    </a:cubicBezTo>
                    <a:cubicBezTo>
                      <a:pt x="1222" y="39445"/>
                      <a:pt x="97" y="39217"/>
                      <a:pt x="97" y="38549"/>
                    </a:cubicBezTo>
                  </a:path>
                </a:pathLst>
              </a:custGeom>
              <a:noFill/>
              <a:ln w="2857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" name="Google Shape;121;p15"/>
              <p:cNvSpPr/>
              <p:nvPr/>
            </p:nvSpPr>
            <p:spPr>
              <a:xfrm>
                <a:off x="4168600" y="632293"/>
                <a:ext cx="403400" cy="186581"/>
              </a:xfrm>
              <a:custGeom>
                <a:avLst/>
                <a:gdLst/>
                <a:ahLst/>
                <a:cxnLst/>
                <a:rect l="l" t="t" r="r" b="b"/>
                <a:pathLst>
                  <a:path w="16136" h="9951" extrusionOk="0">
                    <a:moveTo>
                      <a:pt x="0" y="6813"/>
                    </a:moveTo>
                    <a:cubicBezTo>
                      <a:pt x="4133" y="5436"/>
                      <a:pt x="6935" y="944"/>
                      <a:pt x="11206" y="90"/>
                    </a:cubicBezTo>
                    <a:cubicBezTo>
                      <a:pt x="14810" y="-630"/>
                      <a:pt x="14494" y="6663"/>
                      <a:pt x="16136" y="9951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122" name="Google Shape;122;p15"/>
          <p:cNvSpPr txBox="1"/>
          <p:nvPr/>
        </p:nvSpPr>
        <p:spPr>
          <a:xfrm>
            <a:off x="4346967" y="5122072"/>
            <a:ext cx="2655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Alegreya"/>
                <a:ea typeface="Alegreya"/>
                <a:cs typeface="Alegreya"/>
                <a:sym typeface="Alegreya"/>
              </a:rPr>
              <a:t>Feature</a:t>
            </a:r>
            <a:endParaRPr sz="2200" b="1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464925" y="5122067"/>
            <a:ext cx="2655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000FF"/>
                </a:solidFill>
                <a:latin typeface="Alegreya"/>
                <a:ea typeface="Alegreya"/>
                <a:cs typeface="Alegreya"/>
                <a:sym typeface="Alegreya"/>
              </a:rPr>
              <a:t>Prediction</a:t>
            </a:r>
            <a:endParaRPr sz="2200" b="1">
              <a:solidFill>
                <a:srgbClr val="0000FF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124" name="Google Shape;124;p15"/>
          <p:cNvCxnSpPr/>
          <p:nvPr/>
        </p:nvCxnSpPr>
        <p:spPr>
          <a:xfrm rot="10800000">
            <a:off x="4805875" y="4458300"/>
            <a:ext cx="48300" cy="7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15"/>
          <p:cNvCxnSpPr/>
          <p:nvPr/>
        </p:nvCxnSpPr>
        <p:spPr>
          <a:xfrm rot="10800000" flipH="1">
            <a:off x="3712975" y="4458267"/>
            <a:ext cx="216600" cy="79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26;p15"/>
          <p:cNvSpPr txBox="1"/>
          <p:nvPr/>
        </p:nvSpPr>
        <p:spPr>
          <a:xfrm>
            <a:off x="2650921" y="5251100"/>
            <a:ext cx="1464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0000"/>
                </a:solidFill>
                <a:latin typeface="Alegreya"/>
                <a:ea typeface="Alegreya"/>
                <a:cs typeface="Alegreya"/>
                <a:sym typeface="Alegreya"/>
              </a:rPr>
              <a:t>weights</a:t>
            </a:r>
            <a:endParaRPr sz="2200" b="1">
              <a:solidFill>
                <a:srgbClr val="FF000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6138096" y="4725633"/>
            <a:ext cx="1464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bias</a:t>
            </a:r>
            <a:endParaRPr sz="2200" b="1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128" name="Google Shape;128;p15"/>
          <p:cNvCxnSpPr>
            <a:stCxn id="123" idx="0"/>
          </p:cNvCxnSpPr>
          <p:nvPr/>
        </p:nvCxnSpPr>
        <p:spPr>
          <a:xfrm flipV="1">
            <a:off x="1792875" y="4586467"/>
            <a:ext cx="409200" cy="5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854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Linear Regression predicts weighted, shifted combinations of the features</a:t>
            </a:r>
            <a:endParaRPr sz="2800" dirty="0"/>
          </a:p>
        </p:txBody>
      </p:sp>
      <p:grpSp>
        <p:nvGrpSpPr>
          <p:cNvPr id="134" name="Google Shape;134;p16"/>
          <p:cNvGrpSpPr/>
          <p:nvPr/>
        </p:nvGrpSpPr>
        <p:grpSpPr>
          <a:xfrm>
            <a:off x="2188646" y="1904133"/>
            <a:ext cx="4353552" cy="1538160"/>
            <a:chOff x="4213251" y="632293"/>
            <a:chExt cx="4363588" cy="988873"/>
          </a:xfrm>
        </p:grpSpPr>
        <p:sp>
          <p:nvSpPr>
            <p:cNvPr id="135" name="Google Shape;135;p16"/>
            <p:cNvSpPr/>
            <p:nvPr/>
          </p:nvSpPr>
          <p:spPr>
            <a:xfrm>
              <a:off x="6613550" y="1057763"/>
              <a:ext cx="358600" cy="386588"/>
            </a:xfrm>
            <a:custGeom>
              <a:avLst/>
              <a:gdLst/>
              <a:ahLst/>
              <a:cxnLst/>
              <a:rect l="l" t="t" r="r" b="b"/>
              <a:pathLst>
                <a:path w="14344" h="20618" extrusionOk="0">
                  <a:moveTo>
                    <a:pt x="0" y="0"/>
                  </a:moveTo>
                  <a:cubicBezTo>
                    <a:pt x="3299" y="7695"/>
                    <a:pt x="8421" y="14701"/>
                    <a:pt x="14344" y="2061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36" name="Google Shape;136;p16"/>
            <p:cNvGrpSpPr/>
            <p:nvPr/>
          </p:nvGrpSpPr>
          <p:grpSpPr>
            <a:xfrm>
              <a:off x="4213251" y="632293"/>
              <a:ext cx="4363588" cy="988873"/>
              <a:chOff x="4137051" y="632293"/>
              <a:chExt cx="4363588" cy="988873"/>
            </a:xfrm>
          </p:grpSpPr>
          <p:sp>
            <p:nvSpPr>
              <p:cNvPr id="137" name="Google Shape;137;p16"/>
              <p:cNvSpPr/>
              <p:nvPr/>
            </p:nvSpPr>
            <p:spPr>
              <a:xfrm>
                <a:off x="4137051" y="886775"/>
                <a:ext cx="403406" cy="734391"/>
              </a:xfrm>
              <a:custGeom>
                <a:avLst/>
                <a:gdLst/>
                <a:ahLst/>
                <a:cxnLst/>
                <a:rect l="l" t="t" r="r" b="b"/>
                <a:pathLst>
                  <a:path w="15295" h="30805" extrusionOk="0">
                    <a:moveTo>
                      <a:pt x="3495" y="0"/>
                    </a:moveTo>
                    <a:cubicBezTo>
                      <a:pt x="3495" y="3810"/>
                      <a:pt x="4616" y="10310"/>
                      <a:pt x="8426" y="10310"/>
                    </a:cubicBezTo>
                    <a:cubicBezTo>
                      <a:pt x="11392" y="10310"/>
                      <a:pt x="14430" y="7360"/>
                      <a:pt x="15150" y="4483"/>
                    </a:cubicBezTo>
                    <a:cubicBezTo>
                      <a:pt x="15295" y="3903"/>
                      <a:pt x="15150" y="2092"/>
                      <a:pt x="15150" y="2690"/>
                    </a:cubicBezTo>
                    <a:cubicBezTo>
                      <a:pt x="15150" y="11605"/>
                      <a:pt x="16005" y="23338"/>
                      <a:pt x="8874" y="28687"/>
                    </a:cubicBezTo>
                    <a:cubicBezTo>
                      <a:pt x="6591" y="30400"/>
                      <a:pt x="2070" y="31868"/>
                      <a:pt x="358" y="29584"/>
                    </a:cubicBezTo>
                    <a:cubicBezTo>
                      <a:pt x="-916" y="27885"/>
                      <a:pt x="2268" y="24653"/>
                      <a:pt x="4392" y="24653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8" name="Google Shape;138;p16"/>
              <p:cNvSpPr/>
              <p:nvPr/>
            </p:nvSpPr>
            <p:spPr>
              <a:xfrm>
                <a:off x="4809400" y="1242656"/>
                <a:ext cx="369800" cy="9169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489" extrusionOk="0">
                    <a:moveTo>
                      <a:pt x="0" y="0"/>
                    </a:moveTo>
                    <a:cubicBezTo>
                      <a:pt x="4895" y="612"/>
                      <a:pt x="9859" y="448"/>
                      <a:pt x="14792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9" name="Google Shape;139;p16"/>
              <p:cNvSpPr/>
              <p:nvPr/>
            </p:nvSpPr>
            <p:spPr>
              <a:xfrm>
                <a:off x="4820625" y="1326694"/>
                <a:ext cx="3810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728" extrusionOk="0">
                    <a:moveTo>
                      <a:pt x="0" y="0"/>
                    </a:moveTo>
                    <a:cubicBezTo>
                      <a:pt x="4931" y="1232"/>
                      <a:pt x="10158" y="448"/>
                      <a:pt x="15240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0" name="Google Shape;140;p16"/>
              <p:cNvSpPr/>
              <p:nvPr/>
            </p:nvSpPr>
            <p:spPr>
              <a:xfrm>
                <a:off x="5448150" y="1059174"/>
                <a:ext cx="913950" cy="385200"/>
              </a:xfrm>
              <a:custGeom>
                <a:avLst/>
                <a:gdLst/>
                <a:ahLst/>
                <a:cxnLst/>
                <a:rect l="l" t="t" r="r" b="b"/>
                <a:pathLst>
                  <a:path w="36558" h="20544" extrusionOk="0">
                    <a:moveTo>
                      <a:pt x="0" y="821"/>
                    </a:moveTo>
                    <a:cubicBezTo>
                      <a:pt x="3580" y="7087"/>
                      <a:pt x="3406" y="16868"/>
                      <a:pt x="9861" y="20095"/>
                    </a:cubicBezTo>
                    <a:cubicBezTo>
                      <a:pt x="13457" y="21893"/>
                      <a:pt x="18826" y="16047"/>
                      <a:pt x="18826" y="12027"/>
                    </a:cubicBezTo>
                    <a:cubicBezTo>
                      <a:pt x="18826" y="9935"/>
                      <a:pt x="20305" y="4273"/>
                      <a:pt x="18826" y="5752"/>
                    </a:cubicBezTo>
                    <a:cubicBezTo>
                      <a:pt x="14042" y="10536"/>
                      <a:pt x="27055" y="21287"/>
                      <a:pt x="33618" y="19647"/>
                    </a:cubicBezTo>
                    <a:cubicBezTo>
                      <a:pt x="40052" y="18039"/>
                      <a:pt x="34618" y="-2593"/>
                      <a:pt x="28687" y="373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1" name="Google Shape;141;p16"/>
              <p:cNvSpPr/>
              <p:nvPr/>
            </p:nvSpPr>
            <p:spPr>
              <a:xfrm>
                <a:off x="6582175" y="1082963"/>
                <a:ext cx="302575" cy="310969"/>
              </a:xfrm>
              <a:custGeom>
                <a:avLst/>
                <a:gdLst/>
                <a:ahLst/>
                <a:cxnLst/>
                <a:rect l="l" t="t" r="r" b="b"/>
                <a:pathLst>
                  <a:path w="12103" h="16585" extrusionOk="0">
                    <a:moveTo>
                      <a:pt x="12103" y="0"/>
                    </a:moveTo>
                    <a:cubicBezTo>
                      <a:pt x="7721" y="5257"/>
                      <a:pt x="3066" y="10466"/>
                      <a:pt x="0" y="1658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" name="Google Shape;142;p16"/>
              <p:cNvSpPr/>
              <p:nvPr/>
            </p:nvSpPr>
            <p:spPr>
              <a:xfrm>
                <a:off x="7297125" y="1242656"/>
                <a:ext cx="6163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24653" h="1208" extrusionOk="0">
                    <a:moveTo>
                      <a:pt x="0" y="0"/>
                    </a:moveTo>
                    <a:cubicBezTo>
                      <a:pt x="7978" y="1993"/>
                      <a:pt x="16430" y="896"/>
                      <a:pt x="24653" y="89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" name="Google Shape;143;p16"/>
              <p:cNvSpPr/>
              <p:nvPr/>
            </p:nvSpPr>
            <p:spPr>
              <a:xfrm>
                <a:off x="7633300" y="1116581"/>
                <a:ext cx="44825" cy="344588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8378" extrusionOk="0">
                    <a:moveTo>
                      <a:pt x="0" y="0"/>
                    </a:moveTo>
                    <a:cubicBezTo>
                      <a:pt x="763" y="6108"/>
                      <a:pt x="-962" y="12874"/>
                      <a:pt x="1793" y="1837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" name="Google Shape;144;p16"/>
              <p:cNvSpPr/>
              <p:nvPr/>
            </p:nvSpPr>
            <p:spPr>
              <a:xfrm>
                <a:off x="8168740" y="696356"/>
                <a:ext cx="331900" cy="761850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40632" extrusionOk="0">
                    <a:moveTo>
                      <a:pt x="2338" y="0"/>
                    </a:moveTo>
                    <a:cubicBezTo>
                      <a:pt x="2338" y="8976"/>
                      <a:pt x="994" y="17919"/>
                      <a:pt x="994" y="26895"/>
                    </a:cubicBezTo>
                    <a:cubicBezTo>
                      <a:pt x="994" y="29738"/>
                      <a:pt x="545" y="32568"/>
                      <a:pt x="545" y="35411"/>
                    </a:cubicBezTo>
                    <a:cubicBezTo>
                      <a:pt x="545" y="37055"/>
                      <a:pt x="-619" y="41503"/>
                      <a:pt x="545" y="40342"/>
                    </a:cubicBezTo>
                    <a:cubicBezTo>
                      <a:pt x="4180" y="36715"/>
                      <a:pt x="-845" y="28733"/>
                      <a:pt x="2786" y="25102"/>
                    </a:cubicBezTo>
                    <a:cubicBezTo>
                      <a:pt x="5125" y="22763"/>
                      <a:pt x="10214" y="25593"/>
                      <a:pt x="12199" y="28239"/>
                    </a:cubicBezTo>
                    <a:cubicBezTo>
                      <a:pt x="14204" y="30912"/>
                      <a:pt x="13079" y="36095"/>
                      <a:pt x="10406" y="38100"/>
                    </a:cubicBezTo>
                    <a:cubicBezTo>
                      <a:pt x="8107" y="39825"/>
                      <a:pt x="4764" y="39445"/>
                      <a:pt x="1890" y="39445"/>
                    </a:cubicBezTo>
                    <a:cubicBezTo>
                      <a:pt x="1222" y="39445"/>
                      <a:pt x="97" y="39217"/>
                      <a:pt x="97" y="38549"/>
                    </a:cubicBezTo>
                  </a:path>
                </a:pathLst>
              </a:custGeom>
              <a:noFill/>
              <a:ln w="2857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5" name="Google Shape;145;p16"/>
              <p:cNvSpPr/>
              <p:nvPr/>
            </p:nvSpPr>
            <p:spPr>
              <a:xfrm>
                <a:off x="4168600" y="632293"/>
                <a:ext cx="403400" cy="186581"/>
              </a:xfrm>
              <a:custGeom>
                <a:avLst/>
                <a:gdLst/>
                <a:ahLst/>
                <a:cxnLst/>
                <a:rect l="l" t="t" r="r" b="b"/>
                <a:pathLst>
                  <a:path w="16136" h="9951" extrusionOk="0">
                    <a:moveTo>
                      <a:pt x="0" y="6813"/>
                    </a:moveTo>
                    <a:cubicBezTo>
                      <a:pt x="4133" y="5436"/>
                      <a:pt x="6935" y="944"/>
                      <a:pt x="11206" y="90"/>
                    </a:cubicBezTo>
                    <a:cubicBezTo>
                      <a:pt x="14810" y="-630"/>
                      <a:pt x="14494" y="6663"/>
                      <a:pt x="16136" y="9951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" name="Google Shape;146;p16"/>
          <p:cNvGrpSpPr/>
          <p:nvPr/>
        </p:nvGrpSpPr>
        <p:grpSpPr>
          <a:xfrm>
            <a:off x="460846" y="3979333"/>
            <a:ext cx="8540152" cy="1538160"/>
            <a:chOff x="2332726" y="632293"/>
            <a:chExt cx="8559840" cy="988873"/>
          </a:xfrm>
        </p:grpSpPr>
        <p:sp>
          <p:nvSpPr>
            <p:cNvPr id="147" name="Google Shape;147;p16"/>
            <p:cNvSpPr/>
            <p:nvPr/>
          </p:nvSpPr>
          <p:spPr>
            <a:xfrm>
              <a:off x="4856910" y="1057763"/>
              <a:ext cx="358600" cy="386588"/>
            </a:xfrm>
            <a:custGeom>
              <a:avLst/>
              <a:gdLst/>
              <a:ahLst/>
              <a:cxnLst/>
              <a:rect l="l" t="t" r="r" b="b"/>
              <a:pathLst>
                <a:path w="14344" h="20618" extrusionOk="0">
                  <a:moveTo>
                    <a:pt x="0" y="0"/>
                  </a:moveTo>
                  <a:cubicBezTo>
                    <a:pt x="3299" y="7695"/>
                    <a:pt x="8421" y="14701"/>
                    <a:pt x="14344" y="2061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8" name="Google Shape;148;p16"/>
            <p:cNvGrpSpPr/>
            <p:nvPr/>
          </p:nvGrpSpPr>
          <p:grpSpPr>
            <a:xfrm>
              <a:off x="2332726" y="632293"/>
              <a:ext cx="8559840" cy="988873"/>
              <a:chOff x="2256526" y="632293"/>
              <a:chExt cx="8559840" cy="988873"/>
            </a:xfrm>
          </p:grpSpPr>
          <p:sp>
            <p:nvSpPr>
              <p:cNvPr id="149" name="Google Shape;149;p16"/>
              <p:cNvSpPr/>
              <p:nvPr/>
            </p:nvSpPr>
            <p:spPr>
              <a:xfrm>
                <a:off x="2256526" y="886775"/>
                <a:ext cx="403406" cy="734391"/>
              </a:xfrm>
              <a:custGeom>
                <a:avLst/>
                <a:gdLst/>
                <a:ahLst/>
                <a:cxnLst/>
                <a:rect l="l" t="t" r="r" b="b"/>
                <a:pathLst>
                  <a:path w="15295" h="30805" extrusionOk="0">
                    <a:moveTo>
                      <a:pt x="3495" y="0"/>
                    </a:moveTo>
                    <a:cubicBezTo>
                      <a:pt x="3495" y="3810"/>
                      <a:pt x="4616" y="10310"/>
                      <a:pt x="8426" y="10310"/>
                    </a:cubicBezTo>
                    <a:cubicBezTo>
                      <a:pt x="11392" y="10310"/>
                      <a:pt x="14430" y="7360"/>
                      <a:pt x="15150" y="4483"/>
                    </a:cubicBezTo>
                    <a:cubicBezTo>
                      <a:pt x="15295" y="3903"/>
                      <a:pt x="15150" y="2092"/>
                      <a:pt x="15150" y="2690"/>
                    </a:cubicBezTo>
                    <a:cubicBezTo>
                      <a:pt x="15150" y="11605"/>
                      <a:pt x="16005" y="23338"/>
                      <a:pt x="8874" y="28687"/>
                    </a:cubicBezTo>
                    <a:cubicBezTo>
                      <a:pt x="6591" y="30400"/>
                      <a:pt x="2070" y="31868"/>
                      <a:pt x="358" y="29584"/>
                    </a:cubicBezTo>
                    <a:cubicBezTo>
                      <a:pt x="-916" y="27885"/>
                      <a:pt x="2268" y="24653"/>
                      <a:pt x="4392" y="24653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0" name="Google Shape;150;p16"/>
              <p:cNvSpPr/>
              <p:nvPr/>
            </p:nvSpPr>
            <p:spPr>
              <a:xfrm>
                <a:off x="2892266" y="1184410"/>
                <a:ext cx="369800" cy="9169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489" extrusionOk="0">
                    <a:moveTo>
                      <a:pt x="0" y="0"/>
                    </a:moveTo>
                    <a:cubicBezTo>
                      <a:pt x="4895" y="612"/>
                      <a:pt x="9859" y="448"/>
                      <a:pt x="14792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1" name="Google Shape;151;p16"/>
              <p:cNvSpPr/>
              <p:nvPr/>
            </p:nvSpPr>
            <p:spPr>
              <a:xfrm>
                <a:off x="2903491" y="1268448"/>
                <a:ext cx="3810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728" extrusionOk="0">
                    <a:moveTo>
                      <a:pt x="0" y="0"/>
                    </a:moveTo>
                    <a:cubicBezTo>
                      <a:pt x="4931" y="1232"/>
                      <a:pt x="10158" y="448"/>
                      <a:pt x="15240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2" name="Google Shape;152;p16"/>
              <p:cNvSpPr/>
              <p:nvPr/>
            </p:nvSpPr>
            <p:spPr>
              <a:xfrm>
                <a:off x="3615134" y="1059174"/>
                <a:ext cx="913950" cy="385200"/>
              </a:xfrm>
              <a:custGeom>
                <a:avLst/>
                <a:gdLst/>
                <a:ahLst/>
                <a:cxnLst/>
                <a:rect l="l" t="t" r="r" b="b"/>
                <a:pathLst>
                  <a:path w="36558" h="20544" extrusionOk="0">
                    <a:moveTo>
                      <a:pt x="0" y="821"/>
                    </a:moveTo>
                    <a:cubicBezTo>
                      <a:pt x="3580" y="7087"/>
                      <a:pt x="3406" y="16868"/>
                      <a:pt x="9861" y="20095"/>
                    </a:cubicBezTo>
                    <a:cubicBezTo>
                      <a:pt x="13457" y="21893"/>
                      <a:pt x="18826" y="16047"/>
                      <a:pt x="18826" y="12027"/>
                    </a:cubicBezTo>
                    <a:cubicBezTo>
                      <a:pt x="18826" y="9935"/>
                      <a:pt x="20305" y="4273"/>
                      <a:pt x="18826" y="5752"/>
                    </a:cubicBezTo>
                    <a:cubicBezTo>
                      <a:pt x="14042" y="10536"/>
                      <a:pt x="27055" y="21287"/>
                      <a:pt x="33618" y="19647"/>
                    </a:cubicBezTo>
                    <a:cubicBezTo>
                      <a:pt x="40052" y="18039"/>
                      <a:pt x="34618" y="-2593"/>
                      <a:pt x="28687" y="373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" name="Google Shape;153;p16"/>
              <p:cNvSpPr/>
              <p:nvPr/>
            </p:nvSpPr>
            <p:spPr>
              <a:xfrm>
                <a:off x="4825535" y="1082963"/>
                <a:ext cx="302575" cy="310969"/>
              </a:xfrm>
              <a:custGeom>
                <a:avLst/>
                <a:gdLst/>
                <a:ahLst/>
                <a:cxnLst/>
                <a:rect l="l" t="t" r="r" b="b"/>
                <a:pathLst>
                  <a:path w="12103" h="16585" extrusionOk="0">
                    <a:moveTo>
                      <a:pt x="12103" y="0"/>
                    </a:moveTo>
                    <a:cubicBezTo>
                      <a:pt x="7721" y="5257"/>
                      <a:pt x="3066" y="10466"/>
                      <a:pt x="0" y="1658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" name="Google Shape;154;p16"/>
              <p:cNvSpPr/>
              <p:nvPr/>
            </p:nvSpPr>
            <p:spPr>
              <a:xfrm>
                <a:off x="5311356" y="1263970"/>
                <a:ext cx="403385" cy="20442"/>
              </a:xfrm>
              <a:custGeom>
                <a:avLst/>
                <a:gdLst/>
                <a:ahLst/>
                <a:cxnLst/>
                <a:rect l="l" t="t" r="r" b="b"/>
                <a:pathLst>
                  <a:path w="24653" h="1208" extrusionOk="0">
                    <a:moveTo>
                      <a:pt x="0" y="0"/>
                    </a:moveTo>
                    <a:cubicBezTo>
                      <a:pt x="7978" y="1993"/>
                      <a:pt x="16430" y="896"/>
                      <a:pt x="24653" y="89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5" name="Google Shape;155;p16"/>
              <p:cNvSpPr/>
              <p:nvPr/>
            </p:nvSpPr>
            <p:spPr>
              <a:xfrm>
                <a:off x="5531390" y="1150186"/>
                <a:ext cx="29338" cy="311002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8378" extrusionOk="0">
                    <a:moveTo>
                      <a:pt x="0" y="0"/>
                    </a:moveTo>
                    <a:cubicBezTo>
                      <a:pt x="763" y="6108"/>
                      <a:pt x="-962" y="12874"/>
                      <a:pt x="1793" y="1837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6" name="Google Shape;156;p16"/>
              <p:cNvSpPr/>
              <p:nvPr/>
            </p:nvSpPr>
            <p:spPr>
              <a:xfrm>
                <a:off x="10484466" y="745816"/>
                <a:ext cx="331900" cy="761850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40632" extrusionOk="0">
                    <a:moveTo>
                      <a:pt x="2338" y="0"/>
                    </a:moveTo>
                    <a:cubicBezTo>
                      <a:pt x="2338" y="8976"/>
                      <a:pt x="994" y="17919"/>
                      <a:pt x="994" y="26895"/>
                    </a:cubicBezTo>
                    <a:cubicBezTo>
                      <a:pt x="994" y="29738"/>
                      <a:pt x="545" y="32568"/>
                      <a:pt x="545" y="35411"/>
                    </a:cubicBezTo>
                    <a:cubicBezTo>
                      <a:pt x="545" y="37055"/>
                      <a:pt x="-619" y="41503"/>
                      <a:pt x="545" y="40342"/>
                    </a:cubicBezTo>
                    <a:cubicBezTo>
                      <a:pt x="4180" y="36715"/>
                      <a:pt x="-845" y="28733"/>
                      <a:pt x="2786" y="25102"/>
                    </a:cubicBezTo>
                    <a:cubicBezTo>
                      <a:pt x="5125" y="22763"/>
                      <a:pt x="10214" y="25593"/>
                      <a:pt x="12199" y="28239"/>
                    </a:cubicBezTo>
                    <a:cubicBezTo>
                      <a:pt x="14204" y="30912"/>
                      <a:pt x="13079" y="36095"/>
                      <a:pt x="10406" y="38100"/>
                    </a:cubicBezTo>
                    <a:cubicBezTo>
                      <a:pt x="8107" y="39825"/>
                      <a:pt x="4764" y="39445"/>
                      <a:pt x="1890" y="39445"/>
                    </a:cubicBezTo>
                    <a:cubicBezTo>
                      <a:pt x="1222" y="39445"/>
                      <a:pt x="97" y="39217"/>
                      <a:pt x="97" y="38549"/>
                    </a:cubicBezTo>
                  </a:path>
                </a:pathLst>
              </a:custGeom>
              <a:noFill/>
              <a:ln w="2857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7" name="Google Shape;157;p16"/>
              <p:cNvSpPr/>
              <p:nvPr/>
            </p:nvSpPr>
            <p:spPr>
              <a:xfrm>
                <a:off x="2288075" y="632293"/>
                <a:ext cx="403400" cy="186581"/>
              </a:xfrm>
              <a:custGeom>
                <a:avLst/>
                <a:gdLst/>
                <a:ahLst/>
                <a:cxnLst/>
                <a:rect l="l" t="t" r="r" b="b"/>
                <a:pathLst>
                  <a:path w="16136" h="9951" extrusionOk="0">
                    <a:moveTo>
                      <a:pt x="0" y="6813"/>
                    </a:moveTo>
                    <a:cubicBezTo>
                      <a:pt x="4133" y="5436"/>
                      <a:pt x="6935" y="944"/>
                      <a:pt x="11206" y="90"/>
                    </a:cubicBezTo>
                    <a:cubicBezTo>
                      <a:pt x="14810" y="-630"/>
                      <a:pt x="14494" y="6663"/>
                      <a:pt x="16136" y="9951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158" name="Google Shape;158;p16"/>
          <p:cNvSpPr/>
          <p:nvPr/>
        </p:nvSpPr>
        <p:spPr>
          <a:xfrm>
            <a:off x="2607475" y="5272102"/>
            <a:ext cx="18250" cy="300033"/>
          </a:xfrm>
          <a:custGeom>
            <a:avLst/>
            <a:gdLst/>
            <a:ahLst/>
            <a:cxnLst/>
            <a:rect l="l" t="t" r="r" b="b"/>
            <a:pathLst>
              <a:path w="730" h="9001" extrusionOk="0">
                <a:moveTo>
                  <a:pt x="0" y="0"/>
                </a:moveTo>
                <a:cubicBezTo>
                  <a:pt x="730" y="2918"/>
                  <a:pt x="643" y="5993"/>
                  <a:pt x="643" y="9001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Google Shape;159;p16"/>
          <p:cNvSpPr/>
          <p:nvPr/>
        </p:nvSpPr>
        <p:spPr>
          <a:xfrm>
            <a:off x="3140875" y="5272102"/>
            <a:ext cx="18250" cy="300033"/>
          </a:xfrm>
          <a:custGeom>
            <a:avLst/>
            <a:gdLst/>
            <a:ahLst/>
            <a:cxnLst/>
            <a:rect l="l" t="t" r="r" b="b"/>
            <a:pathLst>
              <a:path w="730" h="9001" extrusionOk="0">
                <a:moveTo>
                  <a:pt x="0" y="0"/>
                </a:moveTo>
                <a:cubicBezTo>
                  <a:pt x="730" y="2918"/>
                  <a:pt x="643" y="5993"/>
                  <a:pt x="643" y="9001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Google Shape;160;p16"/>
          <p:cNvSpPr/>
          <p:nvPr/>
        </p:nvSpPr>
        <p:spPr>
          <a:xfrm>
            <a:off x="3926529" y="4672900"/>
            <a:ext cx="911848" cy="599200"/>
          </a:xfrm>
          <a:custGeom>
            <a:avLst/>
            <a:gdLst/>
            <a:ahLst/>
            <a:cxnLst/>
            <a:rect l="l" t="t" r="r" b="b"/>
            <a:pathLst>
              <a:path w="36558" h="20544" extrusionOk="0">
                <a:moveTo>
                  <a:pt x="0" y="821"/>
                </a:moveTo>
                <a:cubicBezTo>
                  <a:pt x="3580" y="7087"/>
                  <a:pt x="3406" y="16868"/>
                  <a:pt x="9861" y="20095"/>
                </a:cubicBezTo>
                <a:cubicBezTo>
                  <a:pt x="13457" y="21893"/>
                  <a:pt x="18826" y="16047"/>
                  <a:pt x="18826" y="12027"/>
                </a:cubicBezTo>
                <a:cubicBezTo>
                  <a:pt x="18826" y="9935"/>
                  <a:pt x="20305" y="4273"/>
                  <a:pt x="18826" y="5752"/>
                </a:cubicBezTo>
                <a:cubicBezTo>
                  <a:pt x="14042" y="10536"/>
                  <a:pt x="27055" y="21287"/>
                  <a:pt x="33618" y="19647"/>
                </a:cubicBezTo>
                <a:cubicBezTo>
                  <a:pt x="40052" y="18039"/>
                  <a:pt x="34618" y="-2593"/>
                  <a:pt x="28687" y="373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Google Shape;161;p16"/>
          <p:cNvSpPr/>
          <p:nvPr/>
        </p:nvSpPr>
        <p:spPr>
          <a:xfrm>
            <a:off x="4910003" y="5088659"/>
            <a:ext cx="233500" cy="393933"/>
          </a:xfrm>
          <a:custGeom>
            <a:avLst/>
            <a:gdLst/>
            <a:ahLst/>
            <a:cxnLst/>
            <a:rect l="l" t="t" r="r" b="b"/>
            <a:pathLst>
              <a:path w="9340" h="11818" extrusionOk="0">
                <a:moveTo>
                  <a:pt x="339" y="2930"/>
                </a:moveTo>
                <a:cubicBezTo>
                  <a:pt x="339" y="693"/>
                  <a:pt x="6060" y="-1120"/>
                  <a:pt x="6768" y="1002"/>
                </a:cubicBezTo>
                <a:cubicBezTo>
                  <a:pt x="7739" y="3913"/>
                  <a:pt x="5464" y="7658"/>
                  <a:pt x="2911" y="9360"/>
                </a:cubicBezTo>
                <a:cubicBezTo>
                  <a:pt x="2113" y="9892"/>
                  <a:pt x="-339" y="9968"/>
                  <a:pt x="339" y="10646"/>
                </a:cubicBezTo>
                <a:cubicBezTo>
                  <a:pt x="2466" y="12773"/>
                  <a:pt x="6332" y="11289"/>
                  <a:pt x="9340" y="1128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Google Shape;162;p16"/>
          <p:cNvSpPr/>
          <p:nvPr/>
        </p:nvSpPr>
        <p:spPr>
          <a:xfrm>
            <a:off x="5143499" y="4730637"/>
            <a:ext cx="301879" cy="483729"/>
          </a:xfrm>
          <a:custGeom>
            <a:avLst/>
            <a:gdLst/>
            <a:ahLst/>
            <a:cxnLst/>
            <a:rect l="l" t="t" r="r" b="b"/>
            <a:pathLst>
              <a:path w="12103" h="16585" extrusionOk="0">
                <a:moveTo>
                  <a:pt x="12103" y="0"/>
                </a:moveTo>
                <a:cubicBezTo>
                  <a:pt x="7721" y="5257"/>
                  <a:pt x="3066" y="10466"/>
                  <a:pt x="0" y="16585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Google Shape;163;p16"/>
          <p:cNvSpPr/>
          <p:nvPr/>
        </p:nvSpPr>
        <p:spPr>
          <a:xfrm>
            <a:off x="5115552" y="4671823"/>
            <a:ext cx="357775" cy="601359"/>
          </a:xfrm>
          <a:custGeom>
            <a:avLst/>
            <a:gdLst/>
            <a:ahLst/>
            <a:cxnLst/>
            <a:rect l="l" t="t" r="r" b="b"/>
            <a:pathLst>
              <a:path w="14344" h="20618" extrusionOk="0">
                <a:moveTo>
                  <a:pt x="0" y="0"/>
                </a:moveTo>
                <a:cubicBezTo>
                  <a:pt x="3299" y="7695"/>
                  <a:pt x="8421" y="14701"/>
                  <a:pt x="14344" y="20618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Google Shape;164;p16"/>
          <p:cNvSpPr/>
          <p:nvPr/>
        </p:nvSpPr>
        <p:spPr>
          <a:xfrm>
            <a:off x="5529578" y="5123543"/>
            <a:ext cx="233500" cy="393933"/>
          </a:xfrm>
          <a:custGeom>
            <a:avLst/>
            <a:gdLst/>
            <a:ahLst/>
            <a:cxnLst/>
            <a:rect l="l" t="t" r="r" b="b"/>
            <a:pathLst>
              <a:path w="9340" h="11818" extrusionOk="0">
                <a:moveTo>
                  <a:pt x="339" y="2930"/>
                </a:moveTo>
                <a:cubicBezTo>
                  <a:pt x="339" y="693"/>
                  <a:pt x="6060" y="-1120"/>
                  <a:pt x="6768" y="1002"/>
                </a:cubicBezTo>
                <a:cubicBezTo>
                  <a:pt x="7739" y="3913"/>
                  <a:pt x="5464" y="7658"/>
                  <a:pt x="2911" y="9360"/>
                </a:cubicBezTo>
                <a:cubicBezTo>
                  <a:pt x="2113" y="9892"/>
                  <a:pt x="-339" y="9968"/>
                  <a:pt x="339" y="10646"/>
                </a:cubicBezTo>
                <a:cubicBezTo>
                  <a:pt x="2466" y="12773"/>
                  <a:pt x="6332" y="11289"/>
                  <a:pt x="9340" y="1128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5" name="Google Shape;165;p16"/>
          <p:cNvGrpSpPr/>
          <p:nvPr/>
        </p:nvGrpSpPr>
        <p:grpSpPr>
          <a:xfrm>
            <a:off x="6453954" y="4672916"/>
            <a:ext cx="1357096" cy="599165"/>
            <a:chOff x="5448150" y="1059174"/>
            <a:chExt cx="1360224" cy="385200"/>
          </a:xfrm>
        </p:grpSpPr>
        <p:sp>
          <p:nvSpPr>
            <p:cNvPr id="166" name="Google Shape;166;p16"/>
            <p:cNvSpPr/>
            <p:nvPr/>
          </p:nvSpPr>
          <p:spPr>
            <a:xfrm>
              <a:off x="5448150" y="1059174"/>
              <a:ext cx="913950" cy="385200"/>
            </a:xfrm>
            <a:custGeom>
              <a:avLst/>
              <a:gdLst/>
              <a:ahLst/>
              <a:cxnLst/>
              <a:rect l="l" t="t" r="r" b="b"/>
              <a:pathLst>
                <a:path w="36558" h="20544" extrusionOk="0">
                  <a:moveTo>
                    <a:pt x="0" y="821"/>
                  </a:moveTo>
                  <a:cubicBezTo>
                    <a:pt x="3580" y="7087"/>
                    <a:pt x="3406" y="16868"/>
                    <a:pt x="9861" y="20095"/>
                  </a:cubicBezTo>
                  <a:cubicBezTo>
                    <a:pt x="13457" y="21893"/>
                    <a:pt x="18826" y="16047"/>
                    <a:pt x="18826" y="12027"/>
                  </a:cubicBezTo>
                  <a:cubicBezTo>
                    <a:pt x="18826" y="9935"/>
                    <a:pt x="20305" y="4273"/>
                    <a:pt x="18826" y="5752"/>
                  </a:cubicBezTo>
                  <a:cubicBezTo>
                    <a:pt x="14042" y="10536"/>
                    <a:pt x="27055" y="21287"/>
                    <a:pt x="33618" y="19647"/>
                  </a:cubicBezTo>
                  <a:cubicBezTo>
                    <a:pt x="40052" y="18039"/>
                    <a:pt x="34618" y="-2593"/>
                    <a:pt x="28687" y="373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6"/>
            <p:cNvSpPr/>
            <p:nvPr/>
          </p:nvSpPr>
          <p:spPr>
            <a:xfrm>
              <a:off x="6505799" y="1082963"/>
              <a:ext cx="302575" cy="310969"/>
            </a:xfrm>
            <a:custGeom>
              <a:avLst/>
              <a:gdLst/>
              <a:ahLst/>
              <a:cxnLst/>
              <a:rect l="l" t="t" r="r" b="b"/>
              <a:pathLst>
                <a:path w="12103" h="16585" extrusionOk="0">
                  <a:moveTo>
                    <a:pt x="12103" y="0"/>
                  </a:moveTo>
                  <a:cubicBezTo>
                    <a:pt x="7721" y="5257"/>
                    <a:pt x="3066" y="10466"/>
                    <a:pt x="0" y="1658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8" name="Google Shape;168;p16"/>
          <p:cNvGrpSpPr/>
          <p:nvPr/>
        </p:nvGrpSpPr>
        <p:grpSpPr>
          <a:xfrm>
            <a:off x="5826740" y="4756836"/>
            <a:ext cx="456142" cy="483755"/>
            <a:chOff x="5311358" y="1116581"/>
            <a:chExt cx="616325" cy="344588"/>
          </a:xfrm>
        </p:grpSpPr>
        <p:sp>
          <p:nvSpPr>
            <p:cNvPr id="169" name="Google Shape;169;p16"/>
            <p:cNvSpPr/>
            <p:nvPr/>
          </p:nvSpPr>
          <p:spPr>
            <a:xfrm>
              <a:off x="5311358" y="1242656"/>
              <a:ext cx="616325" cy="22650"/>
            </a:xfrm>
            <a:custGeom>
              <a:avLst/>
              <a:gdLst/>
              <a:ahLst/>
              <a:cxnLst/>
              <a:rect l="l" t="t" r="r" b="b"/>
              <a:pathLst>
                <a:path w="24653" h="1208" extrusionOk="0">
                  <a:moveTo>
                    <a:pt x="0" y="0"/>
                  </a:moveTo>
                  <a:cubicBezTo>
                    <a:pt x="7978" y="1993"/>
                    <a:pt x="16430" y="896"/>
                    <a:pt x="24653" y="896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16"/>
            <p:cNvSpPr/>
            <p:nvPr/>
          </p:nvSpPr>
          <p:spPr>
            <a:xfrm>
              <a:off x="5647533" y="1116581"/>
              <a:ext cx="44825" cy="344588"/>
            </a:xfrm>
            <a:custGeom>
              <a:avLst/>
              <a:gdLst/>
              <a:ahLst/>
              <a:cxnLst/>
              <a:rect l="l" t="t" r="r" b="b"/>
              <a:pathLst>
                <a:path w="1793" h="18378" extrusionOk="0">
                  <a:moveTo>
                    <a:pt x="0" y="0"/>
                  </a:moveTo>
                  <a:cubicBezTo>
                    <a:pt x="763" y="6108"/>
                    <a:pt x="-962" y="12874"/>
                    <a:pt x="1793" y="1837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1" name="Google Shape;171;p16"/>
          <p:cNvSpPr/>
          <p:nvPr/>
        </p:nvSpPr>
        <p:spPr>
          <a:xfrm>
            <a:off x="7535777" y="4671823"/>
            <a:ext cx="357775" cy="601359"/>
          </a:xfrm>
          <a:custGeom>
            <a:avLst/>
            <a:gdLst/>
            <a:ahLst/>
            <a:cxnLst/>
            <a:rect l="l" t="t" r="r" b="b"/>
            <a:pathLst>
              <a:path w="14344" h="20618" extrusionOk="0">
                <a:moveTo>
                  <a:pt x="0" y="0"/>
                </a:moveTo>
                <a:cubicBezTo>
                  <a:pt x="3299" y="7695"/>
                  <a:pt x="8421" y="14701"/>
                  <a:pt x="14344" y="20618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Google Shape;172;p16"/>
          <p:cNvSpPr/>
          <p:nvPr/>
        </p:nvSpPr>
        <p:spPr>
          <a:xfrm>
            <a:off x="7368978" y="5225133"/>
            <a:ext cx="166795" cy="393952"/>
          </a:xfrm>
          <a:custGeom>
            <a:avLst/>
            <a:gdLst/>
            <a:ahLst/>
            <a:cxnLst/>
            <a:rect l="l" t="t" r="r" b="b"/>
            <a:pathLst>
              <a:path w="10530" h="14788" extrusionOk="0">
                <a:moveTo>
                  <a:pt x="0" y="0"/>
                </a:moveTo>
                <a:cubicBezTo>
                  <a:pt x="3389" y="0"/>
                  <a:pt x="8572" y="0"/>
                  <a:pt x="9644" y="3215"/>
                </a:cubicBezTo>
                <a:cubicBezTo>
                  <a:pt x="10315" y="5227"/>
                  <a:pt x="7265" y="7715"/>
                  <a:pt x="5144" y="7715"/>
                </a:cubicBezTo>
                <a:cubicBezTo>
                  <a:pt x="3858" y="7715"/>
                  <a:pt x="0" y="7715"/>
                  <a:pt x="1286" y="7715"/>
                </a:cubicBezTo>
                <a:cubicBezTo>
                  <a:pt x="4472" y="7715"/>
                  <a:pt x="9280" y="7908"/>
                  <a:pt x="10287" y="10930"/>
                </a:cubicBezTo>
                <a:cubicBezTo>
                  <a:pt x="11257" y="13841"/>
                  <a:pt x="4997" y="14788"/>
                  <a:pt x="1929" y="14788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Google Shape;173;p16"/>
          <p:cNvSpPr/>
          <p:nvPr/>
        </p:nvSpPr>
        <p:spPr>
          <a:xfrm>
            <a:off x="7893553" y="5273167"/>
            <a:ext cx="166795" cy="393952"/>
          </a:xfrm>
          <a:custGeom>
            <a:avLst/>
            <a:gdLst/>
            <a:ahLst/>
            <a:cxnLst/>
            <a:rect l="l" t="t" r="r" b="b"/>
            <a:pathLst>
              <a:path w="10530" h="14788" extrusionOk="0">
                <a:moveTo>
                  <a:pt x="0" y="0"/>
                </a:moveTo>
                <a:cubicBezTo>
                  <a:pt x="3389" y="0"/>
                  <a:pt x="8572" y="0"/>
                  <a:pt x="9644" y="3215"/>
                </a:cubicBezTo>
                <a:cubicBezTo>
                  <a:pt x="10315" y="5227"/>
                  <a:pt x="7265" y="7715"/>
                  <a:pt x="5144" y="7715"/>
                </a:cubicBezTo>
                <a:cubicBezTo>
                  <a:pt x="3858" y="7715"/>
                  <a:pt x="0" y="7715"/>
                  <a:pt x="1286" y="7715"/>
                </a:cubicBezTo>
                <a:cubicBezTo>
                  <a:pt x="4472" y="7715"/>
                  <a:pt x="9280" y="7908"/>
                  <a:pt x="10287" y="10930"/>
                </a:cubicBezTo>
                <a:cubicBezTo>
                  <a:pt x="11257" y="13841"/>
                  <a:pt x="4997" y="14788"/>
                  <a:pt x="1929" y="14788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74" name="Google Shape;174;p16"/>
          <p:cNvGrpSpPr/>
          <p:nvPr/>
        </p:nvGrpSpPr>
        <p:grpSpPr>
          <a:xfrm>
            <a:off x="7975948" y="4846569"/>
            <a:ext cx="456142" cy="393979"/>
            <a:chOff x="5311358" y="1116581"/>
            <a:chExt cx="616325" cy="344588"/>
          </a:xfrm>
        </p:grpSpPr>
        <p:sp>
          <p:nvSpPr>
            <p:cNvPr id="175" name="Google Shape;175;p16"/>
            <p:cNvSpPr/>
            <p:nvPr/>
          </p:nvSpPr>
          <p:spPr>
            <a:xfrm>
              <a:off x="5311358" y="1242656"/>
              <a:ext cx="616325" cy="22650"/>
            </a:xfrm>
            <a:custGeom>
              <a:avLst/>
              <a:gdLst/>
              <a:ahLst/>
              <a:cxnLst/>
              <a:rect l="l" t="t" r="r" b="b"/>
              <a:pathLst>
                <a:path w="24653" h="1208" extrusionOk="0">
                  <a:moveTo>
                    <a:pt x="0" y="0"/>
                  </a:moveTo>
                  <a:cubicBezTo>
                    <a:pt x="7978" y="1993"/>
                    <a:pt x="16430" y="896"/>
                    <a:pt x="24653" y="896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16"/>
            <p:cNvSpPr/>
            <p:nvPr/>
          </p:nvSpPr>
          <p:spPr>
            <a:xfrm>
              <a:off x="5647533" y="1116581"/>
              <a:ext cx="44825" cy="344588"/>
            </a:xfrm>
            <a:custGeom>
              <a:avLst/>
              <a:gdLst/>
              <a:ahLst/>
              <a:cxnLst/>
              <a:rect l="l" t="t" r="r" b="b"/>
              <a:pathLst>
                <a:path w="1793" h="18378" extrusionOk="0">
                  <a:moveTo>
                    <a:pt x="0" y="0"/>
                  </a:moveTo>
                  <a:cubicBezTo>
                    <a:pt x="763" y="6108"/>
                    <a:pt x="-962" y="12874"/>
                    <a:pt x="1793" y="1837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197350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- Data</a:t>
            </a:r>
            <a:endParaRPr dirty="0"/>
          </a:p>
        </p:txBody>
      </p:sp>
      <p:sp>
        <p:nvSpPr>
          <p:cNvPr id="183" name="Google Shape;183;p17"/>
          <p:cNvSpPr/>
          <p:nvPr/>
        </p:nvSpPr>
        <p:spPr>
          <a:xfrm>
            <a:off x="6270672" y="958712"/>
            <a:ext cx="351575" cy="2052000"/>
          </a:xfrm>
          <a:custGeom>
            <a:avLst/>
            <a:gdLst/>
            <a:ahLst/>
            <a:cxnLst/>
            <a:rect l="l" t="t" r="r" b="b"/>
            <a:pathLst>
              <a:path w="14063" h="61560" extrusionOk="0">
                <a:moveTo>
                  <a:pt x="6348" y="172"/>
                </a:moveTo>
                <a:cubicBezTo>
                  <a:pt x="4507" y="786"/>
                  <a:pt x="1638" y="-800"/>
                  <a:pt x="561" y="815"/>
                </a:cubicBezTo>
                <a:cubicBezTo>
                  <a:pt x="-1003" y="3160"/>
                  <a:pt x="1163" y="6438"/>
                  <a:pt x="1847" y="9173"/>
                </a:cubicBezTo>
                <a:cubicBezTo>
                  <a:pt x="3523" y="15878"/>
                  <a:pt x="2743" y="23042"/>
                  <a:pt x="4419" y="29747"/>
                </a:cubicBezTo>
                <a:cubicBezTo>
                  <a:pt x="6863" y="39521"/>
                  <a:pt x="-527" y="51582"/>
                  <a:pt x="5062" y="59965"/>
                </a:cubicBezTo>
                <a:cubicBezTo>
                  <a:pt x="6743" y="62487"/>
                  <a:pt x="11032" y="61251"/>
                  <a:pt x="14063" y="6125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Google Shape;184;p17"/>
          <p:cNvSpPr txBox="1"/>
          <p:nvPr/>
        </p:nvSpPr>
        <p:spPr>
          <a:xfrm>
            <a:off x="6343300" y="999700"/>
            <a:ext cx="10266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Number of Rooms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Area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Age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85" name="Google Shape;185;p17"/>
          <p:cNvSpPr txBox="1"/>
          <p:nvPr/>
        </p:nvSpPr>
        <p:spPr>
          <a:xfrm>
            <a:off x="5054800" y="3429002"/>
            <a:ext cx="3000000" cy="79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500" b="1">
                <a:solidFill>
                  <a:srgbClr val="0000FF"/>
                </a:solidFill>
              </a:rPr>
              <a:t>y</a:t>
            </a:r>
            <a:r>
              <a:rPr lang="en" sz="3500" b="1" baseline="30000">
                <a:solidFill>
                  <a:srgbClr val="0000FF"/>
                </a:solidFill>
              </a:rPr>
              <a:t>(i)</a:t>
            </a:r>
            <a:r>
              <a:rPr lang="en" sz="3500" b="1" baseline="30000">
                <a:solidFill>
                  <a:schemeClr val="dk2"/>
                </a:solidFill>
              </a:rPr>
              <a:t> </a:t>
            </a:r>
            <a:r>
              <a:rPr lang="en" sz="3500" b="1">
                <a:solidFill>
                  <a:schemeClr val="dk2"/>
                </a:solidFill>
              </a:rPr>
              <a:t>=</a:t>
            </a:r>
            <a:endParaRPr sz="100"/>
          </a:p>
        </p:txBody>
      </p:sp>
      <p:sp>
        <p:nvSpPr>
          <p:cNvPr id="186" name="Google Shape;186;p17"/>
          <p:cNvSpPr txBox="1"/>
          <p:nvPr/>
        </p:nvSpPr>
        <p:spPr>
          <a:xfrm>
            <a:off x="6075175" y="3582800"/>
            <a:ext cx="30000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rgbClr val="0000FF"/>
                </a:solidFill>
              </a:rPr>
              <a:t>Price</a:t>
            </a:r>
            <a:endParaRPr sz="100">
              <a:solidFill>
                <a:srgbClr val="0000FF"/>
              </a:solidFill>
            </a:endParaRPr>
          </a:p>
        </p:txBody>
      </p:sp>
      <p:grpSp>
        <p:nvGrpSpPr>
          <p:cNvPr id="187" name="Google Shape;187;p17"/>
          <p:cNvGrpSpPr/>
          <p:nvPr/>
        </p:nvGrpSpPr>
        <p:grpSpPr>
          <a:xfrm>
            <a:off x="5054800" y="4354040"/>
            <a:ext cx="3000000" cy="2094100"/>
            <a:chOff x="393500" y="3016680"/>
            <a:chExt cx="3000000" cy="1570575"/>
          </a:xfrm>
        </p:grpSpPr>
        <p:sp>
          <p:nvSpPr>
            <p:cNvPr id="188" name="Google Shape;188;p17"/>
            <p:cNvSpPr/>
            <p:nvPr/>
          </p:nvSpPr>
          <p:spPr>
            <a:xfrm>
              <a:off x="2371125" y="3016680"/>
              <a:ext cx="296150" cy="1570575"/>
            </a:xfrm>
            <a:custGeom>
              <a:avLst/>
              <a:gdLst/>
              <a:ahLst/>
              <a:cxnLst/>
              <a:rect l="l" t="t" r="r" b="b"/>
              <a:pathLst>
                <a:path w="11846" h="62823" extrusionOk="0">
                  <a:moveTo>
                    <a:pt x="0" y="855"/>
                  </a:moveTo>
                  <a:cubicBezTo>
                    <a:pt x="3008" y="855"/>
                    <a:pt x="8049" y="-1355"/>
                    <a:pt x="9001" y="1498"/>
                  </a:cubicBezTo>
                  <a:cubicBezTo>
                    <a:pt x="12262" y="11276"/>
                    <a:pt x="10930" y="22052"/>
                    <a:pt x="10930" y="32359"/>
                  </a:cubicBezTo>
                  <a:cubicBezTo>
                    <a:pt x="10930" y="41791"/>
                    <a:pt x="13270" y="51700"/>
                    <a:pt x="10287" y="60648"/>
                  </a:cubicBezTo>
                  <a:cubicBezTo>
                    <a:pt x="9317" y="63559"/>
                    <a:pt x="4354" y="62577"/>
                    <a:pt x="1286" y="6257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9" name="Google Shape;189;p17"/>
            <p:cNvSpPr txBox="1"/>
            <p:nvPr/>
          </p:nvSpPr>
          <p:spPr>
            <a:xfrm>
              <a:off x="393500" y="3640350"/>
              <a:ext cx="3000000" cy="476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600" b="1">
                  <a:solidFill>
                    <a:schemeClr val="dk2"/>
                  </a:solidFill>
                </a:rPr>
                <a:t>X</a:t>
              </a:r>
              <a:r>
                <a:rPr lang="en" sz="2600" b="1" baseline="30000">
                  <a:solidFill>
                    <a:schemeClr val="dk2"/>
                  </a:solidFill>
                </a:rPr>
                <a:t>(3)  </a:t>
              </a:r>
              <a:r>
                <a:rPr lang="en" sz="2600" b="1">
                  <a:solidFill>
                    <a:schemeClr val="dk2"/>
                  </a:solidFill>
                </a:rPr>
                <a:t> = </a:t>
              </a: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488519" y="3032484"/>
              <a:ext cx="351575" cy="1539000"/>
            </a:xfrm>
            <a:custGeom>
              <a:avLst/>
              <a:gdLst/>
              <a:ahLst/>
              <a:cxnLst/>
              <a:rect l="l" t="t" r="r" b="b"/>
              <a:pathLst>
                <a:path w="14063" h="61560" extrusionOk="0">
                  <a:moveTo>
                    <a:pt x="6348" y="172"/>
                  </a:moveTo>
                  <a:cubicBezTo>
                    <a:pt x="4507" y="786"/>
                    <a:pt x="1638" y="-800"/>
                    <a:pt x="561" y="815"/>
                  </a:cubicBezTo>
                  <a:cubicBezTo>
                    <a:pt x="-1003" y="3160"/>
                    <a:pt x="1163" y="6438"/>
                    <a:pt x="1847" y="9173"/>
                  </a:cubicBezTo>
                  <a:cubicBezTo>
                    <a:pt x="3523" y="15878"/>
                    <a:pt x="2743" y="23042"/>
                    <a:pt x="4419" y="29747"/>
                  </a:cubicBezTo>
                  <a:cubicBezTo>
                    <a:pt x="6863" y="39521"/>
                    <a:pt x="-527" y="51582"/>
                    <a:pt x="5062" y="59965"/>
                  </a:cubicBezTo>
                  <a:cubicBezTo>
                    <a:pt x="6743" y="62487"/>
                    <a:pt x="11032" y="61251"/>
                    <a:pt x="14063" y="612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1" name="Google Shape;191;p17"/>
            <p:cNvSpPr txBox="1"/>
            <p:nvPr/>
          </p:nvSpPr>
          <p:spPr>
            <a:xfrm>
              <a:off x="1713550" y="3063225"/>
              <a:ext cx="1026600" cy="1304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4</a:t>
              </a: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/>
                <a:t>1000 sqft</a:t>
              </a:r>
              <a:endParaRPr sz="15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32</a:t>
              </a: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sp>
        <p:nvSpPr>
          <p:cNvPr id="192" name="Google Shape;192;p17"/>
          <p:cNvSpPr/>
          <p:nvPr/>
        </p:nvSpPr>
        <p:spPr>
          <a:xfrm>
            <a:off x="7136600" y="937658"/>
            <a:ext cx="296150" cy="2094100"/>
          </a:xfrm>
          <a:custGeom>
            <a:avLst/>
            <a:gdLst/>
            <a:ahLst/>
            <a:cxnLst/>
            <a:rect l="l" t="t" r="r" b="b"/>
            <a:pathLst>
              <a:path w="11846" h="62823" extrusionOk="0">
                <a:moveTo>
                  <a:pt x="0" y="855"/>
                </a:moveTo>
                <a:cubicBezTo>
                  <a:pt x="3008" y="855"/>
                  <a:pt x="8049" y="-1355"/>
                  <a:pt x="9001" y="1498"/>
                </a:cubicBezTo>
                <a:cubicBezTo>
                  <a:pt x="12262" y="11276"/>
                  <a:pt x="10930" y="22052"/>
                  <a:pt x="10930" y="32359"/>
                </a:cubicBezTo>
                <a:cubicBezTo>
                  <a:pt x="10930" y="41791"/>
                  <a:pt x="13270" y="51700"/>
                  <a:pt x="10287" y="60648"/>
                </a:cubicBezTo>
                <a:cubicBezTo>
                  <a:pt x="9317" y="63559"/>
                  <a:pt x="4354" y="62577"/>
                  <a:pt x="1286" y="6257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93" name="Google Shape;1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20" y="3985669"/>
            <a:ext cx="516775" cy="14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 txBox="1"/>
          <p:nvPr/>
        </p:nvSpPr>
        <p:spPr>
          <a:xfrm>
            <a:off x="2054800" y="6091834"/>
            <a:ext cx="30000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dk2"/>
                </a:solidFill>
              </a:rPr>
              <a:t>SARAH</a:t>
            </a:r>
            <a:endParaRPr sz="100"/>
          </a:p>
        </p:txBody>
      </p:sp>
      <p:sp>
        <p:nvSpPr>
          <p:cNvPr id="2" name="Rectangle 1"/>
          <p:cNvSpPr/>
          <p:nvPr/>
        </p:nvSpPr>
        <p:spPr>
          <a:xfrm>
            <a:off x="311700" y="1780187"/>
            <a:ext cx="514253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3200" dirty="0"/>
              <a:t>X = </a:t>
            </a:r>
            <a:r>
              <a:rPr lang="en-GB" sz="3200" dirty="0" smtClean="0"/>
              <a:t>[</a:t>
            </a:r>
            <a:r>
              <a:rPr lang="mr-IN" sz="3200" dirty="0" smtClean="0"/>
              <a:t>X</a:t>
            </a:r>
            <a:r>
              <a:rPr lang="en-GB" sz="3200" baseline="30000" dirty="0" smtClean="0"/>
              <a:t>(1)</a:t>
            </a:r>
            <a:r>
              <a:rPr lang="mr-IN" sz="3200" dirty="0" smtClean="0"/>
              <a:t> </a:t>
            </a:r>
            <a:r>
              <a:rPr lang="mr-IN" sz="3200" dirty="0"/>
              <a:t>, </a:t>
            </a:r>
            <a:r>
              <a:rPr lang="mr-IN" sz="3200" dirty="0" smtClean="0"/>
              <a:t>X</a:t>
            </a:r>
            <a:r>
              <a:rPr lang="en-GB" sz="3200" baseline="30000" dirty="0" smtClean="0"/>
              <a:t>(2)</a:t>
            </a:r>
            <a:r>
              <a:rPr lang="mr-IN" sz="3200" dirty="0" smtClean="0"/>
              <a:t> </a:t>
            </a:r>
            <a:r>
              <a:rPr lang="mr-IN" sz="3200" dirty="0"/>
              <a:t>, </a:t>
            </a:r>
            <a:r>
              <a:rPr lang="mr-IN" sz="3200" dirty="0" smtClean="0"/>
              <a:t>X</a:t>
            </a:r>
            <a:r>
              <a:rPr lang="en-GB" sz="3200" baseline="30000" dirty="0" smtClean="0"/>
              <a:t>(3)</a:t>
            </a:r>
            <a:r>
              <a:rPr lang="mr-IN" sz="3200" dirty="0" smtClean="0"/>
              <a:t> … X</a:t>
            </a:r>
            <a:r>
              <a:rPr lang="en-GB" sz="3200" baseline="30000" dirty="0" smtClean="0"/>
              <a:t>(m</a:t>
            </a:r>
            <a:r>
              <a:rPr lang="en-GB" sz="3200" baseline="30000" dirty="0" smtClean="0"/>
              <a:t>)</a:t>
            </a:r>
            <a:r>
              <a:rPr lang="mr-IN" sz="3200" dirty="0"/>
              <a:t> </a:t>
            </a:r>
            <a:r>
              <a:rPr lang="en-GB" sz="3200" dirty="0" smtClean="0"/>
              <a:t>]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5054802" y="1672465"/>
            <a:ext cx="113154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3200" dirty="0" smtClean="0"/>
              <a:t>  X</a:t>
            </a:r>
            <a:r>
              <a:rPr lang="en-GB" sz="3200" baseline="30000" dirty="0" smtClean="0"/>
              <a:t>(</a:t>
            </a:r>
            <a:r>
              <a:rPr lang="en-GB" sz="3200" baseline="30000" dirty="0" err="1" smtClean="0"/>
              <a:t>i</a:t>
            </a:r>
            <a:r>
              <a:rPr lang="en-GB" sz="3200" baseline="30000" dirty="0" smtClean="0"/>
              <a:t>)</a:t>
            </a:r>
            <a:r>
              <a:rPr lang="en-GB" sz="3200" dirty="0" smtClean="0"/>
              <a:t> =</a:t>
            </a:r>
            <a:r>
              <a:rPr lang="mr-IN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526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Model</a:t>
            </a:r>
            <a:endParaRPr/>
          </a:p>
        </p:txBody>
      </p:sp>
      <p:grpSp>
        <p:nvGrpSpPr>
          <p:cNvPr id="200" name="Google Shape;200;p18"/>
          <p:cNvGrpSpPr/>
          <p:nvPr/>
        </p:nvGrpSpPr>
        <p:grpSpPr>
          <a:xfrm>
            <a:off x="5832300" y="1554474"/>
            <a:ext cx="3000000" cy="2094100"/>
            <a:chOff x="393500" y="3016680"/>
            <a:chExt cx="3000000" cy="1570575"/>
          </a:xfrm>
        </p:grpSpPr>
        <p:sp>
          <p:nvSpPr>
            <p:cNvPr id="201" name="Google Shape;201;p18"/>
            <p:cNvSpPr/>
            <p:nvPr/>
          </p:nvSpPr>
          <p:spPr>
            <a:xfrm>
              <a:off x="2371125" y="3016680"/>
              <a:ext cx="296150" cy="1570575"/>
            </a:xfrm>
            <a:custGeom>
              <a:avLst/>
              <a:gdLst/>
              <a:ahLst/>
              <a:cxnLst/>
              <a:rect l="l" t="t" r="r" b="b"/>
              <a:pathLst>
                <a:path w="11846" h="62823" extrusionOk="0">
                  <a:moveTo>
                    <a:pt x="0" y="855"/>
                  </a:moveTo>
                  <a:cubicBezTo>
                    <a:pt x="3008" y="855"/>
                    <a:pt x="8049" y="-1355"/>
                    <a:pt x="9001" y="1498"/>
                  </a:cubicBezTo>
                  <a:cubicBezTo>
                    <a:pt x="12262" y="11276"/>
                    <a:pt x="10930" y="22052"/>
                    <a:pt x="10930" y="32359"/>
                  </a:cubicBezTo>
                  <a:cubicBezTo>
                    <a:pt x="10930" y="41791"/>
                    <a:pt x="13270" y="51700"/>
                    <a:pt x="10287" y="60648"/>
                  </a:cubicBezTo>
                  <a:cubicBezTo>
                    <a:pt x="9317" y="63559"/>
                    <a:pt x="4354" y="62577"/>
                    <a:pt x="1286" y="6257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" name="Google Shape;202;p18"/>
            <p:cNvSpPr txBox="1"/>
            <p:nvPr/>
          </p:nvSpPr>
          <p:spPr>
            <a:xfrm>
              <a:off x="393500" y="3640350"/>
              <a:ext cx="3000000" cy="476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600" b="1">
                  <a:solidFill>
                    <a:schemeClr val="dk2"/>
                  </a:solidFill>
                </a:rPr>
                <a:t>X</a:t>
              </a:r>
              <a:r>
                <a:rPr lang="en" sz="2600" b="1" baseline="30000">
                  <a:solidFill>
                    <a:schemeClr val="dk2"/>
                  </a:solidFill>
                </a:rPr>
                <a:t>(3)  </a:t>
              </a:r>
              <a:r>
                <a:rPr lang="en" sz="2600" b="1">
                  <a:solidFill>
                    <a:schemeClr val="dk2"/>
                  </a:solidFill>
                </a:rPr>
                <a:t> = </a:t>
              </a: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488519" y="3032484"/>
              <a:ext cx="351575" cy="1539000"/>
            </a:xfrm>
            <a:custGeom>
              <a:avLst/>
              <a:gdLst/>
              <a:ahLst/>
              <a:cxnLst/>
              <a:rect l="l" t="t" r="r" b="b"/>
              <a:pathLst>
                <a:path w="14063" h="61560" extrusionOk="0">
                  <a:moveTo>
                    <a:pt x="6348" y="172"/>
                  </a:moveTo>
                  <a:cubicBezTo>
                    <a:pt x="4507" y="786"/>
                    <a:pt x="1638" y="-800"/>
                    <a:pt x="561" y="815"/>
                  </a:cubicBezTo>
                  <a:cubicBezTo>
                    <a:pt x="-1003" y="3160"/>
                    <a:pt x="1163" y="6438"/>
                    <a:pt x="1847" y="9173"/>
                  </a:cubicBezTo>
                  <a:cubicBezTo>
                    <a:pt x="3523" y="15878"/>
                    <a:pt x="2743" y="23042"/>
                    <a:pt x="4419" y="29747"/>
                  </a:cubicBezTo>
                  <a:cubicBezTo>
                    <a:pt x="6863" y="39521"/>
                    <a:pt x="-527" y="51582"/>
                    <a:pt x="5062" y="59965"/>
                  </a:cubicBezTo>
                  <a:cubicBezTo>
                    <a:pt x="6743" y="62487"/>
                    <a:pt x="11032" y="61251"/>
                    <a:pt x="14063" y="612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" name="Google Shape;204;p18"/>
            <p:cNvSpPr txBox="1"/>
            <p:nvPr/>
          </p:nvSpPr>
          <p:spPr>
            <a:xfrm>
              <a:off x="1713550" y="3063225"/>
              <a:ext cx="1026600" cy="1304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4</a:t>
              </a: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/>
                <a:t>10 sqft</a:t>
              </a:r>
              <a:endParaRPr sz="15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32</a:t>
              </a: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sp>
        <p:nvSpPr>
          <p:cNvPr id="205" name="Google Shape;205;p18"/>
          <p:cNvSpPr txBox="1"/>
          <p:nvPr/>
        </p:nvSpPr>
        <p:spPr>
          <a:xfrm>
            <a:off x="586225" y="2044234"/>
            <a:ext cx="51408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If w = [ 10, 5, 0]  and b = </a:t>
            </a:r>
            <a:r>
              <a:rPr lang="en" sz="2300">
                <a:solidFill>
                  <a:schemeClr val="dk1"/>
                </a:solidFill>
              </a:rPr>
              <a:t>2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grpSp>
        <p:nvGrpSpPr>
          <p:cNvPr id="206" name="Google Shape;206;p18"/>
          <p:cNvGrpSpPr/>
          <p:nvPr/>
        </p:nvGrpSpPr>
        <p:grpSpPr>
          <a:xfrm>
            <a:off x="806928" y="2916929"/>
            <a:ext cx="3102075" cy="915960"/>
            <a:chOff x="4213251" y="632293"/>
            <a:chExt cx="4363588" cy="988873"/>
          </a:xfrm>
        </p:grpSpPr>
        <p:sp>
          <p:nvSpPr>
            <p:cNvPr id="207" name="Google Shape;207;p18"/>
            <p:cNvSpPr/>
            <p:nvPr/>
          </p:nvSpPr>
          <p:spPr>
            <a:xfrm>
              <a:off x="6613550" y="1057763"/>
              <a:ext cx="358600" cy="386588"/>
            </a:xfrm>
            <a:custGeom>
              <a:avLst/>
              <a:gdLst/>
              <a:ahLst/>
              <a:cxnLst/>
              <a:rect l="l" t="t" r="r" b="b"/>
              <a:pathLst>
                <a:path w="14344" h="20618" extrusionOk="0">
                  <a:moveTo>
                    <a:pt x="0" y="0"/>
                  </a:moveTo>
                  <a:cubicBezTo>
                    <a:pt x="3299" y="7695"/>
                    <a:pt x="8421" y="14701"/>
                    <a:pt x="14344" y="2061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8" name="Google Shape;208;p18"/>
            <p:cNvGrpSpPr/>
            <p:nvPr/>
          </p:nvGrpSpPr>
          <p:grpSpPr>
            <a:xfrm>
              <a:off x="4213251" y="632293"/>
              <a:ext cx="4363588" cy="988873"/>
              <a:chOff x="4137051" y="632293"/>
              <a:chExt cx="4363588" cy="988873"/>
            </a:xfrm>
          </p:grpSpPr>
          <p:sp>
            <p:nvSpPr>
              <p:cNvPr id="209" name="Google Shape;209;p18"/>
              <p:cNvSpPr/>
              <p:nvPr/>
            </p:nvSpPr>
            <p:spPr>
              <a:xfrm>
                <a:off x="4137051" y="886775"/>
                <a:ext cx="403406" cy="734391"/>
              </a:xfrm>
              <a:custGeom>
                <a:avLst/>
                <a:gdLst/>
                <a:ahLst/>
                <a:cxnLst/>
                <a:rect l="l" t="t" r="r" b="b"/>
                <a:pathLst>
                  <a:path w="15295" h="30805" extrusionOk="0">
                    <a:moveTo>
                      <a:pt x="3495" y="0"/>
                    </a:moveTo>
                    <a:cubicBezTo>
                      <a:pt x="3495" y="3810"/>
                      <a:pt x="4616" y="10310"/>
                      <a:pt x="8426" y="10310"/>
                    </a:cubicBezTo>
                    <a:cubicBezTo>
                      <a:pt x="11392" y="10310"/>
                      <a:pt x="14430" y="7360"/>
                      <a:pt x="15150" y="4483"/>
                    </a:cubicBezTo>
                    <a:cubicBezTo>
                      <a:pt x="15295" y="3903"/>
                      <a:pt x="15150" y="2092"/>
                      <a:pt x="15150" y="2690"/>
                    </a:cubicBezTo>
                    <a:cubicBezTo>
                      <a:pt x="15150" y="11605"/>
                      <a:pt x="16005" y="23338"/>
                      <a:pt x="8874" y="28687"/>
                    </a:cubicBezTo>
                    <a:cubicBezTo>
                      <a:pt x="6591" y="30400"/>
                      <a:pt x="2070" y="31868"/>
                      <a:pt x="358" y="29584"/>
                    </a:cubicBezTo>
                    <a:cubicBezTo>
                      <a:pt x="-916" y="27885"/>
                      <a:pt x="2268" y="24653"/>
                      <a:pt x="4392" y="24653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0" name="Google Shape;210;p18"/>
              <p:cNvSpPr/>
              <p:nvPr/>
            </p:nvSpPr>
            <p:spPr>
              <a:xfrm>
                <a:off x="4809400" y="1242656"/>
                <a:ext cx="369800" cy="9169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489" extrusionOk="0">
                    <a:moveTo>
                      <a:pt x="0" y="0"/>
                    </a:moveTo>
                    <a:cubicBezTo>
                      <a:pt x="4895" y="612"/>
                      <a:pt x="9859" y="448"/>
                      <a:pt x="14792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1" name="Google Shape;211;p18"/>
              <p:cNvSpPr/>
              <p:nvPr/>
            </p:nvSpPr>
            <p:spPr>
              <a:xfrm>
                <a:off x="4820625" y="1326694"/>
                <a:ext cx="3810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728" extrusionOk="0">
                    <a:moveTo>
                      <a:pt x="0" y="0"/>
                    </a:moveTo>
                    <a:cubicBezTo>
                      <a:pt x="4931" y="1232"/>
                      <a:pt x="10158" y="448"/>
                      <a:pt x="15240" y="44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2" name="Google Shape;212;p18"/>
              <p:cNvSpPr/>
              <p:nvPr/>
            </p:nvSpPr>
            <p:spPr>
              <a:xfrm>
                <a:off x="5448150" y="1059174"/>
                <a:ext cx="913950" cy="385200"/>
              </a:xfrm>
              <a:custGeom>
                <a:avLst/>
                <a:gdLst/>
                <a:ahLst/>
                <a:cxnLst/>
                <a:rect l="l" t="t" r="r" b="b"/>
                <a:pathLst>
                  <a:path w="36558" h="20544" extrusionOk="0">
                    <a:moveTo>
                      <a:pt x="0" y="821"/>
                    </a:moveTo>
                    <a:cubicBezTo>
                      <a:pt x="3580" y="7087"/>
                      <a:pt x="3406" y="16868"/>
                      <a:pt x="9861" y="20095"/>
                    </a:cubicBezTo>
                    <a:cubicBezTo>
                      <a:pt x="13457" y="21893"/>
                      <a:pt x="18826" y="16047"/>
                      <a:pt x="18826" y="12027"/>
                    </a:cubicBezTo>
                    <a:cubicBezTo>
                      <a:pt x="18826" y="9935"/>
                      <a:pt x="20305" y="4273"/>
                      <a:pt x="18826" y="5752"/>
                    </a:cubicBezTo>
                    <a:cubicBezTo>
                      <a:pt x="14042" y="10536"/>
                      <a:pt x="27055" y="21287"/>
                      <a:pt x="33618" y="19647"/>
                    </a:cubicBezTo>
                    <a:cubicBezTo>
                      <a:pt x="40052" y="18039"/>
                      <a:pt x="34618" y="-2593"/>
                      <a:pt x="28687" y="373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3" name="Google Shape;213;p18"/>
              <p:cNvSpPr/>
              <p:nvPr/>
            </p:nvSpPr>
            <p:spPr>
              <a:xfrm>
                <a:off x="6582175" y="1082963"/>
                <a:ext cx="302575" cy="310969"/>
              </a:xfrm>
              <a:custGeom>
                <a:avLst/>
                <a:gdLst/>
                <a:ahLst/>
                <a:cxnLst/>
                <a:rect l="l" t="t" r="r" b="b"/>
                <a:pathLst>
                  <a:path w="12103" h="16585" extrusionOk="0">
                    <a:moveTo>
                      <a:pt x="12103" y="0"/>
                    </a:moveTo>
                    <a:cubicBezTo>
                      <a:pt x="7721" y="5257"/>
                      <a:pt x="3066" y="10466"/>
                      <a:pt x="0" y="1658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4" name="Google Shape;214;p18"/>
              <p:cNvSpPr/>
              <p:nvPr/>
            </p:nvSpPr>
            <p:spPr>
              <a:xfrm>
                <a:off x="7297125" y="1242656"/>
                <a:ext cx="6163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24653" h="1208" extrusionOk="0">
                    <a:moveTo>
                      <a:pt x="0" y="0"/>
                    </a:moveTo>
                    <a:cubicBezTo>
                      <a:pt x="7978" y="1993"/>
                      <a:pt x="16430" y="896"/>
                      <a:pt x="24653" y="89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" name="Google Shape;215;p18"/>
              <p:cNvSpPr/>
              <p:nvPr/>
            </p:nvSpPr>
            <p:spPr>
              <a:xfrm>
                <a:off x="7633300" y="1116581"/>
                <a:ext cx="44825" cy="344588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8378" extrusionOk="0">
                    <a:moveTo>
                      <a:pt x="0" y="0"/>
                    </a:moveTo>
                    <a:cubicBezTo>
                      <a:pt x="763" y="6108"/>
                      <a:pt x="-962" y="12874"/>
                      <a:pt x="1793" y="1837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6" name="Google Shape;216;p18"/>
              <p:cNvSpPr/>
              <p:nvPr/>
            </p:nvSpPr>
            <p:spPr>
              <a:xfrm>
                <a:off x="8168740" y="696356"/>
                <a:ext cx="331900" cy="761850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40632" extrusionOk="0">
                    <a:moveTo>
                      <a:pt x="2338" y="0"/>
                    </a:moveTo>
                    <a:cubicBezTo>
                      <a:pt x="2338" y="8976"/>
                      <a:pt x="994" y="17919"/>
                      <a:pt x="994" y="26895"/>
                    </a:cubicBezTo>
                    <a:cubicBezTo>
                      <a:pt x="994" y="29738"/>
                      <a:pt x="545" y="32568"/>
                      <a:pt x="545" y="35411"/>
                    </a:cubicBezTo>
                    <a:cubicBezTo>
                      <a:pt x="545" y="37055"/>
                      <a:pt x="-619" y="41503"/>
                      <a:pt x="545" y="40342"/>
                    </a:cubicBezTo>
                    <a:cubicBezTo>
                      <a:pt x="4180" y="36715"/>
                      <a:pt x="-845" y="28733"/>
                      <a:pt x="2786" y="25102"/>
                    </a:cubicBezTo>
                    <a:cubicBezTo>
                      <a:pt x="5125" y="22763"/>
                      <a:pt x="10214" y="25593"/>
                      <a:pt x="12199" y="28239"/>
                    </a:cubicBezTo>
                    <a:cubicBezTo>
                      <a:pt x="14204" y="30912"/>
                      <a:pt x="13079" y="36095"/>
                      <a:pt x="10406" y="38100"/>
                    </a:cubicBezTo>
                    <a:cubicBezTo>
                      <a:pt x="8107" y="39825"/>
                      <a:pt x="4764" y="39445"/>
                      <a:pt x="1890" y="39445"/>
                    </a:cubicBezTo>
                    <a:cubicBezTo>
                      <a:pt x="1222" y="39445"/>
                      <a:pt x="97" y="39217"/>
                      <a:pt x="97" y="38549"/>
                    </a:cubicBezTo>
                  </a:path>
                </a:pathLst>
              </a:custGeom>
              <a:noFill/>
              <a:ln w="2857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7" name="Google Shape;217;p18"/>
              <p:cNvSpPr/>
              <p:nvPr/>
            </p:nvSpPr>
            <p:spPr>
              <a:xfrm>
                <a:off x="4168600" y="632293"/>
                <a:ext cx="403400" cy="186581"/>
              </a:xfrm>
              <a:custGeom>
                <a:avLst/>
                <a:gdLst/>
                <a:ahLst/>
                <a:cxnLst/>
                <a:rect l="l" t="t" r="r" b="b"/>
                <a:pathLst>
                  <a:path w="16136" h="9951" extrusionOk="0">
                    <a:moveTo>
                      <a:pt x="0" y="6813"/>
                    </a:moveTo>
                    <a:cubicBezTo>
                      <a:pt x="4133" y="5436"/>
                      <a:pt x="6935" y="944"/>
                      <a:pt x="11206" y="90"/>
                    </a:cubicBezTo>
                    <a:cubicBezTo>
                      <a:pt x="14810" y="-630"/>
                      <a:pt x="14494" y="6663"/>
                      <a:pt x="16136" y="9951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18" name="Google Shape;218;p18"/>
          <p:cNvGrpSpPr/>
          <p:nvPr/>
        </p:nvGrpSpPr>
        <p:grpSpPr>
          <a:xfrm>
            <a:off x="1316226" y="4850056"/>
            <a:ext cx="278833" cy="90485"/>
            <a:chOff x="4809400" y="1242656"/>
            <a:chExt cx="392225" cy="97688"/>
          </a:xfrm>
        </p:grpSpPr>
        <p:sp>
          <p:nvSpPr>
            <p:cNvPr id="219" name="Google Shape;219;p18"/>
            <p:cNvSpPr/>
            <p:nvPr/>
          </p:nvSpPr>
          <p:spPr>
            <a:xfrm>
              <a:off x="4809400" y="1242656"/>
              <a:ext cx="369800" cy="9169"/>
            </a:xfrm>
            <a:custGeom>
              <a:avLst/>
              <a:gdLst/>
              <a:ahLst/>
              <a:cxnLst/>
              <a:rect l="l" t="t" r="r" b="b"/>
              <a:pathLst>
                <a:path w="14792" h="489" extrusionOk="0">
                  <a:moveTo>
                    <a:pt x="0" y="0"/>
                  </a:moveTo>
                  <a:cubicBezTo>
                    <a:pt x="4895" y="612"/>
                    <a:pt x="9859" y="448"/>
                    <a:pt x="14792" y="44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0" name="Google Shape;220;p18"/>
            <p:cNvSpPr/>
            <p:nvPr/>
          </p:nvSpPr>
          <p:spPr>
            <a:xfrm>
              <a:off x="4820625" y="1326694"/>
              <a:ext cx="381000" cy="13650"/>
            </a:xfrm>
            <a:custGeom>
              <a:avLst/>
              <a:gdLst/>
              <a:ahLst/>
              <a:cxnLst/>
              <a:rect l="l" t="t" r="r" b="b"/>
              <a:pathLst>
                <a:path w="15240" h="728" extrusionOk="0">
                  <a:moveTo>
                    <a:pt x="0" y="0"/>
                  </a:moveTo>
                  <a:cubicBezTo>
                    <a:pt x="4931" y="1232"/>
                    <a:pt x="10158" y="448"/>
                    <a:pt x="15240" y="44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21" name="Google Shape;221;p18"/>
          <p:cNvSpPr txBox="1"/>
          <p:nvPr/>
        </p:nvSpPr>
        <p:spPr>
          <a:xfrm>
            <a:off x="1691000" y="4520767"/>
            <a:ext cx="1502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[ 10, 5, 0]</a:t>
            </a:r>
            <a:endParaRPr sz="1500">
              <a:solidFill>
                <a:srgbClr val="FF0000"/>
              </a:solidFill>
            </a:endParaRPr>
          </a:p>
        </p:txBody>
      </p:sp>
      <p:grpSp>
        <p:nvGrpSpPr>
          <p:cNvPr id="222" name="Google Shape;222;p18"/>
          <p:cNvGrpSpPr/>
          <p:nvPr/>
        </p:nvGrpSpPr>
        <p:grpSpPr>
          <a:xfrm>
            <a:off x="3320372" y="3832912"/>
            <a:ext cx="1251631" cy="2052000"/>
            <a:chOff x="1488519" y="3032484"/>
            <a:chExt cx="1251631" cy="1539000"/>
          </a:xfrm>
        </p:grpSpPr>
        <p:sp>
          <p:nvSpPr>
            <p:cNvPr id="223" name="Google Shape;223;p18"/>
            <p:cNvSpPr/>
            <p:nvPr/>
          </p:nvSpPr>
          <p:spPr>
            <a:xfrm>
              <a:off x="1488519" y="3032484"/>
              <a:ext cx="351575" cy="1539000"/>
            </a:xfrm>
            <a:custGeom>
              <a:avLst/>
              <a:gdLst/>
              <a:ahLst/>
              <a:cxnLst/>
              <a:rect l="l" t="t" r="r" b="b"/>
              <a:pathLst>
                <a:path w="14063" h="61560" extrusionOk="0">
                  <a:moveTo>
                    <a:pt x="6348" y="172"/>
                  </a:moveTo>
                  <a:cubicBezTo>
                    <a:pt x="4507" y="786"/>
                    <a:pt x="1638" y="-800"/>
                    <a:pt x="561" y="815"/>
                  </a:cubicBezTo>
                  <a:cubicBezTo>
                    <a:pt x="-1003" y="3160"/>
                    <a:pt x="1163" y="6438"/>
                    <a:pt x="1847" y="9173"/>
                  </a:cubicBezTo>
                  <a:cubicBezTo>
                    <a:pt x="3523" y="15878"/>
                    <a:pt x="2743" y="23042"/>
                    <a:pt x="4419" y="29747"/>
                  </a:cubicBezTo>
                  <a:cubicBezTo>
                    <a:pt x="6863" y="39521"/>
                    <a:pt x="-527" y="51582"/>
                    <a:pt x="5062" y="59965"/>
                  </a:cubicBezTo>
                  <a:cubicBezTo>
                    <a:pt x="6743" y="62487"/>
                    <a:pt x="11032" y="61251"/>
                    <a:pt x="14063" y="612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4" name="Google Shape;224;p18"/>
            <p:cNvSpPr txBox="1"/>
            <p:nvPr/>
          </p:nvSpPr>
          <p:spPr>
            <a:xfrm>
              <a:off x="1713550" y="3063225"/>
              <a:ext cx="1026600" cy="1304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4</a:t>
              </a: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/>
                <a:t>10</a:t>
              </a:r>
              <a:endParaRPr sz="15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32</a:t>
              </a:r>
              <a:endParaRPr sz="17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sp>
        <p:nvSpPr>
          <p:cNvPr id="225" name="Google Shape;225;p18"/>
          <p:cNvSpPr/>
          <p:nvPr/>
        </p:nvSpPr>
        <p:spPr>
          <a:xfrm>
            <a:off x="3974350" y="3832907"/>
            <a:ext cx="296150" cy="2094100"/>
          </a:xfrm>
          <a:custGeom>
            <a:avLst/>
            <a:gdLst/>
            <a:ahLst/>
            <a:cxnLst/>
            <a:rect l="l" t="t" r="r" b="b"/>
            <a:pathLst>
              <a:path w="11846" h="62823" extrusionOk="0">
                <a:moveTo>
                  <a:pt x="0" y="855"/>
                </a:moveTo>
                <a:cubicBezTo>
                  <a:pt x="3008" y="855"/>
                  <a:pt x="8049" y="-1355"/>
                  <a:pt x="9001" y="1498"/>
                </a:cubicBezTo>
                <a:cubicBezTo>
                  <a:pt x="12262" y="11276"/>
                  <a:pt x="10930" y="22052"/>
                  <a:pt x="10930" y="32359"/>
                </a:cubicBezTo>
                <a:cubicBezTo>
                  <a:pt x="10930" y="41791"/>
                  <a:pt x="13270" y="51700"/>
                  <a:pt x="10287" y="60648"/>
                </a:cubicBezTo>
                <a:cubicBezTo>
                  <a:pt x="9317" y="63559"/>
                  <a:pt x="4354" y="62577"/>
                  <a:pt x="1286" y="6257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26" name="Google Shape;226;p18"/>
          <p:cNvGrpSpPr/>
          <p:nvPr/>
        </p:nvGrpSpPr>
        <p:grpSpPr>
          <a:xfrm>
            <a:off x="4572000" y="4735711"/>
            <a:ext cx="438145" cy="319180"/>
            <a:chOff x="7297125" y="1116581"/>
            <a:chExt cx="616325" cy="344588"/>
          </a:xfrm>
        </p:grpSpPr>
        <p:sp>
          <p:nvSpPr>
            <p:cNvPr id="227" name="Google Shape;227;p18"/>
            <p:cNvSpPr/>
            <p:nvPr/>
          </p:nvSpPr>
          <p:spPr>
            <a:xfrm>
              <a:off x="7297125" y="1242656"/>
              <a:ext cx="616325" cy="22650"/>
            </a:xfrm>
            <a:custGeom>
              <a:avLst/>
              <a:gdLst/>
              <a:ahLst/>
              <a:cxnLst/>
              <a:rect l="l" t="t" r="r" b="b"/>
              <a:pathLst>
                <a:path w="24653" h="1208" extrusionOk="0">
                  <a:moveTo>
                    <a:pt x="0" y="0"/>
                  </a:moveTo>
                  <a:cubicBezTo>
                    <a:pt x="7978" y="1993"/>
                    <a:pt x="16430" y="896"/>
                    <a:pt x="24653" y="896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8" name="Google Shape;228;p18"/>
            <p:cNvSpPr/>
            <p:nvPr/>
          </p:nvSpPr>
          <p:spPr>
            <a:xfrm>
              <a:off x="7633300" y="1116581"/>
              <a:ext cx="44825" cy="344588"/>
            </a:xfrm>
            <a:custGeom>
              <a:avLst/>
              <a:gdLst/>
              <a:ahLst/>
              <a:cxnLst/>
              <a:rect l="l" t="t" r="r" b="b"/>
              <a:pathLst>
                <a:path w="1793" h="18378" extrusionOk="0">
                  <a:moveTo>
                    <a:pt x="0" y="0"/>
                  </a:moveTo>
                  <a:cubicBezTo>
                    <a:pt x="763" y="6108"/>
                    <a:pt x="-962" y="12874"/>
                    <a:pt x="1793" y="1837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29" name="Google Shape;229;p18"/>
          <p:cNvSpPr txBox="1"/>
          <p:nvPr/>
        </p:nvSpPr>
        <p:spPr>
          <a:xfrm>
            <a:off x="5154975" y="4520769"/>
            <a:ext cx="51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38761D"/>
                </a:solidFill>
              </a:rPr>
              <a:t>2</a:t>
            </a:r>
            <a:endParaRPr b="1">
              <a:solidFill>
                <a:srgbClr val="38761D"/>
              </a:solidFill>
            </a:endParaRPr>
          </a:p>
        </p:txBody>
      </p:sp>
      <p:grpSp>
        <p:nvGrpSpPr>
          <p:cNvPr id="230" name="Google Shape;230;p18"/>
          <p:cNvGrpSpPr/>
          <p:nvPr/>
        </p:nvGrpSpPr>
        <p:grpSpPr>
          <a:xfrm>
            <a:off x="5888226" y="4850056"/>
            <a:ext cx="278833" cy="90485"/>
            <a:chOff x="1849623" y="4551941"/>
            <a:chExt cx="278833" cy="67864"/>
          </a:xfrm>
        </p:grpSpPr>
        <p:sp>
          <p:nvSpPr>
            <p:cNvPr id="231" name="Google Shape;231;p18"/>
            <p:cNvSpPr/>
            <p:nvPr/>
          </p:nvSpPr>
          <p:spPr>
            <a:xfrm>
              <a:off x="1849623" y="4551941"/>
              <a:ext cx="262891" cy="6370"/>
            </a:xfrm>
            <a:custGeom>
              <a:avLst/>
              <a:gdLst/>
              <a:ahLst/>
              <a:cxnLst/>
              <a:rect l="l" t="t" r="r" b="b"/>
              <a:pathLst>
                <a:path w="14792" h="489" extrusionOk="0">
                  <a:moveTo>
                    <a:pt x="0" y="0"/>
                  </a:moveTo>
                  <a:cubicBezTo>
                    <a:pt x="4895" y="612"/>
                    <a:pt x="9859" y="448"/>
                    <a:pt x="14792" y="44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2" name="Google Shape;232;p18"/>
            <p:cNvSpPr/>
            <p:nvPr/>
          </p:nvSpPr>
          <p:spPr>
            <a:xfrm>
              <a:off x="1857603" y="4610322"/>
              <a:ext cx="270853" cy="9483"/>
            </a:xfrm>
            <a:custGeom>
              <a:avLst/>
              <a:gdLst/>
              <a:ahLst/>
              <a:cxnLst/>
              <a:rect l="l" t="t" r="r" b="b"/>
              <a:pathLst>
                <a:path w="15240" h="728" extrusionOk="0">
                  <a:moveTo>
                    <a:pt x="0" y="0"/>
                  </a:moveTo>
                  <a:cubicBezTo>
                    <a:pt x="4931" y="1232"/>
                    <a:pt x="10158" y="448"/>
                    <a:pt x="15240" y="44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3" name="Google Shape;233;p18"/>
          <p:cNvSpPr txBox="1"/>
          <p:nvPr/>
        </p:nvSpPr>
        <p:spPr>
          <a:xfrm>
            <a:off x="6555150" y="4536102"/>
            <a:ext cx="515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38761D"/>
                </a:solidFill>
              </a:rPr>
              <a:t>92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5888225" y="5474702"/>
            <a:ext cx="3623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FF"/>
                </a:solidFill>
              </a:rPr>
              <a:t>Predicted price</a:t>
            </a:r>
            <a:endParaRPr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7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390875" y="0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Evaluation : The performance criterion for linear regression </a:t>
            </a:r>
            <a:endParaRPr sz="1920"/>
          </a:p>
        </p:txBody>
      </p:sp>
      <p:sp>
        <p:nvSpPr>
          <p:cNvPr id="240" name="Google Shape;240;p19"/>
          <p:cNvSpPr txBox="1"/>
          <p:nvPr/>
        </p:nvSpPr>
        <p:spPr>
          <a:xfrm>
            <a:off x="1170598" y="5830400"/>
            <a:ext cx="3114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Alegreya"/>
                <a:ea typeface="Alegreya"/>
                <a:cs typeface="Alegreya"/>
                <a:sym typeface="Alegreya"/>
              </a:rPr>
              <a:t>Mean Squared Loss ,  </a:t>
            </a:r>
            <a:endParaRPr sz="2200" b="1"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241" name="Google Shape;241;p19"/>
          <p:cNvGrpSpPr/>
          <p:nvPr/>
        </p:nvGrpSpPr>
        <p:grpSpPr>
          <a:xfrm>
            <a:off x="564603" y="1532747"/>
            <a:ext cx="4663110" cy="3815516"/>
            <a:chOff x="2124487" y="1988200"/>
            <a:chExt cx="4620600" cy="2193330"/>
          </a:xfrm>
        </p:grpSpPr>
        <p:cxnSp>
          <p:nvCxnSpPr>
            <p:cNvPr id="242" name="Google Shape;242;p19"/>
            <p:cNvCxnSpPr/>
            <p:nvPr/>
          </p:nvCxnSpPr>
          <p:spPr>
            <a:xfrm flipH="1">
              <a:off x="2430428" y="1988200"/>
              <a:ext cx="38700" cy="2180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243" name="Google Shape;243;p19"/>
            <p:cNvCxnSpPr/>
            <p:nvPr/>
          </p:nvCxnSpPr>
          <p:spPr>
            <a:xfrm rot="10800000" flipH="1">
              <a:off x="2433525" y="4165630"/>
              <a:ext cx="4243800" cy="1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" name="Google Shape;244;p19"/>
            <p:cNvCxnSpPr/>
            <p:nvPr/>
          </p:nvCxnSpPr>
          <p:spPr>
            <a:xfrm rot="10800000" flipH="1">
              <a:off x="2124487" y="2635986"/>
              <a:ext cx="4620600" cy="125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245;p19"/>
          <p:cNvGrpSpPr/>
          <p:nvPr/>
        </p:nvGrpSpPr>
        <p:grpSpPr>
          <a:xfrm>
            <a:off x="5731840" y="1622491"/>
            <a:ext cx="297567" cy="799332"/>
            <a:chOff x="2232550" y="1116582"/>
            <a:chExt cx="429699" cy="691065"/>
          </a:xfrm>
        </p:grpSpPr>
        <p:sp>
          <p:nvSpPr>
            <p:cNvPr id="246" name="Google Shape;246;p19"/>
            <p:cNvSpPr/>
            <p:nvPr/>
          </p:nvSpPr>
          <p:spPr>
            <a:xfrm>
              <a:off x="2232550" y="1421044"/>
              <a:ext cx="358591" cy="386603"/>
            </a:xfrm>
            <a:custGeom>
              <a:avLst/>
              <a:gdLst/>
              <a:ahLst/>
              <a:cxnLst/>
              <a:rect l="l" t="t" r="r" b="b"/>
              <a:pathLst>
                <a:path w="15295" h="30805" extrusionOk="0">
                  <a:moveTo>
                    <a:pt x="3495" y="0"/>
                  </a:moveTo>
                  <a:cubicBezTo>
                    <a:pt x="3495" y="3810"/>
                    <a:pt x="4616" y="10310"/>
                    <a:pt x="8426" y="10310"/>
                  </a:cubicBezTo>
                  <a:cubicBezTo>
                    <a:pt x="11392" y="10310"/>
                    <a:pt x="14430" y="7360"/>
                    <a:pt x="15150" y="4483"/>
                  </a:cubicBezTo>
                  <a:cubicBezTo>
                    <a:pt x="15295" y="3903"/>
                    <a:pt x="15150" y="2092"/>
                    <a:pt x="15150" y="2690"/>
                  </a:cubicBezTo>
                  <a:cubicBezTo>
                    <a:pt x="15150" y="11605"/>
                    <a:pt x="16005" y="23338"/>
                    <a:pt x="8874" y="28687"/>
                  </a:cubicBezTo>
                  <a:cubicBezTo>
                    <a:pt x="6591" y="30400"/>
                    <a:pt x="2070" y="31868"/>
                    <a:pt x="358" y="29584"/>
                  </a:cubicBezTo>
                  <a:cubicBezTo>
                    <a:pt x="-916" y="27885"/>
                    <a:pt x="2268" y="24653"/>
                    <a:pt x="4392" y="24653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" name="Google Shape;247;p19"/>
            <p:cNvSpPr/>
            <p:nvPr/>
          </p:nvSpPr>
          <p:spPr>
            <a:xfrm>
              <a:off x="2275994" y="1116582"/>
              <a:ext cx="386256" cy="154614"/>
            </a:xfrm>
            <a:custGeom>
              <a:avLst/>
              <a:gdLst/>
              <a:ahLst/>
              <a:cxnLst/>
              <a:rect l="l" t="t" r="r" b="b"/>
              <a:pathLst>
                <a:path w="16136" h="9951" extrusionOk="0">
                  <a:moveTo>
                    <a:pt x="0" y="6813"/>
                  </a:moveTo>
                  <a:cubicBezTo>
                    <a:pt x="4133" y="5436"/>
                    <a:pt x="6935" y="944"/>
                    <a:pt x="11206" y="90"/>
                  </a:cubicBezTo>
                  <a:cubicBezTo>
                    <a:pt x="14810" y="-630"/>
                    <a:pt x="14494" y="6663"/>
                    <a:pt x="16136" y="9951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48" name="Google Shape;248;p19"/>
          <p:cNvGrpSpPr/>
          <p:nvPr/>
        </p:nvGrpSpPr>
        <p:grpSpPr>
          <a:xfrm>
            <a:off x="5227712" y="5079021"/>
            <a:ext cx="176073" cy="347139"/>
            <a:chOff x="4831825" y="5742550"/>
            <a:chExt cx="358600" cy="515450"/>
          </a:xfrm>
        </p:grpSpPr>
        <p:sp>
          <p:nvSpPr>
            <p:cNvPr id="249" name="Google Shape;249;p19"/>
            <p:cNvSpPr/>
            <p:nvPr/>
          </p:nvSpPr>
          <p:spPr>
            <a:xfrm>
              <a:off x="4831825" y="5742550"/>
              <a:ext cx="358600" cy="515450"/>
            </a:xfrm>
            <a:custGeom>
              <a:avLst/>
              <a:gdLst/>
              <a:ahLst/>
              <a:cxnLst/>
              <a:rect l="l" t="t" r="r" b="b"/>
              <a:pathLst>
                <a:path w="14344" h="20618" extrusionOk="0">
                  <a:moveTo>
                    <a:pt x="0" y="0"/>
                  </a:moveTo>
                  <a:cubicBezTo>
                    <a:pt x="3299" y="7695"/>
                    <a:pt x="8421" y="14701"/>
                    <a:pt x="14344" y="2061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0" name="Google Shape;250;p19"/>
            <p:cNvSpPr/>
            <p:nvPr/>
          </p:nvSpPr>
          <p:spPr>
            <a:xfrm>
              <a:off x="4843013" y="5843375"/>
              <a:ext cx="302575" cy="414625"/>
            </a:xfrm>
            <a:custGeom>
              <a:avLst/>
              <a:gdLst/>
              <a:ahLst/>
              <a:cxnLst/>
              <a:rect l="l" t="t" r="r" b="b"/>
              <a:pathLst>
                <a:path w="12103" h="16585" extrusionOk="0">
                  <a:moveTo>
                    <a:pt x="12103" y="0"/>
                  </a:moveTo>
                  <a:cubicBezTo>
                    <a:pt x="7721" y="5257"/>
                    <a:pt x="3066" y="10466"/>
                    <a:pt x="0" y="1658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1" name="Google Shape;251;p19"/>
          <p:cNvGrpSpPr/>
          <p:nvPr/>
        </p:nvGrpSpPr>
        <p:grpSpPr>
          <a:xfrm>
            <a:off x="1466984" y="3182495"/>
            <a:ext cx="131440" cy="229020"/>
            <a:chOff x="2059200" y="2864375"/>
            <a:chExt cx="158400" cy="198000"/>
          </a:xfrm>
        </p:grpSpPr>
        <p:cxnSp>
          <p:nvCxnSpPr>
            <p:cNvPr id="252" name="Google Shape;252;p19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9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4" name="Google Shape;254;p19"/>
          <p:cNvGrpSpPr/>
          <p:nvPr/>
        </p:nvGrpSpPr>
        <p:grpSpPr>
          <a:xfrm>
            <a:off x="2471769" y="4336243"/>
            <a:ext cx="131440" cy="229020"/>
            <a:chOff x="2059200" y="2864375"/>
            <a:chExt cx="158400" cy="198000"/>
          </a:xfrm>
        </p:grpSpPr>
        <p:cxnSp>
          <p:nvCxnSpPr>
            <p:cNvPr id="255" name="Google Shape;255;p19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9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7" name="Google Shape;257;p19"/>
          <p:cNvGrpSpPr/>
          <p:nvPr/>
        </p:nvGrpSpPr>
        <p:grpSpPr>
          <a:xfrm>
            <a:off x="3423554" y="2762675"/>
            <a:ext cx="131440" cy="229020"/>
            <a:chOff x="2059200" y="2864375"/>
            <a:chExt cx="158400" cy="198000"/>
          </a:xfrm>
        </p:grpSpPr>
        <p:cxnSp>
          <p:nvCxnSpPr>
            <p:cNvPr id="258" name="Google Shape;258;p19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19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0" name="Google Shape;260;p19"/>
          <p:cNvGrpSpPr/>
          <p:nvPr/>
        </p:nvGrpSpPr>
        <p:grpSpPr>
          <a:xfrm>
            <a:off x="4351524" y="3870247"/>
            <a:ext cx="131440" cy="229020"/>
            <a:chOff x="2059200" y="2864375"/>
            <a:chExt cx="158400" cy="198000"/>
          </a:xfrm>
        </p:grpSpPr>
        <p:cxnSp>
          <p:nvCxnSpPr>
            <p:cNvPr id="261" name="Google Shape;261;p19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19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3" name="Google Shape;263;p19"/>
          <p:cNvGrpSpPr/>
          <p:nvPr/>
        </p:nvGrpSpPr>
        <p:grpSpPr>
          <a:xfrm>
            <a:off x="3423554" y="3725179"/>
            <a:ext cx="131440" cy="229020"/>
            <a:chOff x="2059200" y="2864375"/>
            <a:chExt cx="158400" cy="198000"/>
          </a:xfrm>
        </p:grpSpPr>
        <p:cxnSp>
          <p:nvCxnSpPr>
            <p:cNvPr id="264" name="Google Shape;264;p19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19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6" name="Google Shape;266;p19"/>
          <p:cNvGrpSpPr/>
          <p:nvPr/>
        </p:nvGrpSpPr>
        <p:grpSpPr>
          <a:xfrm>
            <a:off x="4809597" y="2227771"/>
            <a:ext cx="131440" cy="229020"/>
            <a:chOff x="2059200" y="2864375"/>
            <a:chExt cx="158400" cy="198000"/>
          </a:xfrm>
        </p:grpSpPr>
        <p:cxnSp>
          <p:nvCxnSpPr>
            <p:cNvPr id="267" name="Google Shape;267;p19"/>
            <p:cNvCxnSpPr/>
            <p:nvPr/>
          </p:nvCxnSpPr>
          <p:spPr>
            <a:xfrm>
              <a:off x="2059200" y="28775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9"/>
            <p:cNvCxnSpPr/>
            <p:nvPr/>
          </p:nvCxnSpPr>
          <p:spPr>
            <a:xfrm flipH="1">
              <a:off x="2072400" y="2864375"/>
              <a:ext cx="145200" cy="18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9" name="Google Shape;269;p19"/>
          <p:cNvSpPr txBox="1"/>
          <p:nvPr/>
        </p:nvSpPr>
        <p:spPr>
          <a:xfrm>
            <a:off x="5540242" y="4903805"/>
            <a:ext cx="2655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Alegreya"/>
                <a:ea typeface="Alegreya"/>
                <a:cs typeface="Alegreya"/>
                <a:sym typeface="Alegreya"/>
              </a:rPr>
              <a:t>Feature</a:t>
            </a:r>
            <a:endParaRPr sz="2200" b="1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768737" y="1004954"/>
            <a:ext cx="248314" cy="447185"/>
          </a:xfrm>
          <a:custGeom>
            <a:avLst/>
            <a:gdLst/>
            <a:ahLst/>
            <a:cxnLst/>
            <a:rect l="l" t="t" r="r" b="b"/>
            <a:pathLst>
              <a:path w="15295" h="30805" extrusionOk="0">
                <a:moveTo>
                  <a:pt x="3495" y="0"/>
                </a:moveTo>
                <a:cubicBezTo>
                  <a:pt x="3495" y="3810"/>
                  <a:pt x="4616" y="10310"/>
                  <a:pt x="8426" y="10310"/>
                </a:cubicBezTo>
                <a:cubicBezTo>
                  <a:pt x="11392" y="10310"/>
                  <a:pt x="14430" y="7360"/>
                  <a:pt x="15150" y="4483"/>
                </a:cubicBezTo>
                <a:cubicBezTo>
                  <a:pt x="15295" y="3903"/>
                  <a:pt x="15150" y="2092"/>
                  <a:pt x="15150" y="2690"/>
                </a:cubicBezTo>
                <a:cubicBezTo>
                  <a:pt x="15150" y="11605"/>
                  <a:pt x="16005" y="23338"/>
                  <a:pt x="8874" y="28687"/>
                </a:cubicBezTo>
                <a:cubicBezTo>
                  <a:pt x="6591" y="30400"/>
                  <a:pt x="2070" y="31868"/>
                  <a:pt x="358" y="29584"/>
                </a:cubicBezTo>
                <a:cubicBezTo>
                  <a:pt x="-916" y="27885"/>
                  <a:pt x="2268" y="24653"/>
                  <a:pt x="4392" y="24653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Google Shape;271;p19"/>
          <p:cNvSpPr txBox="1"/>
          <p:nvPr/>
        </p:nvSpPr>
        <p:spPr>
          <a:xfrm>
            <a:off x="1170592" y="879755"/>
            <a:ext cx="2655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Alegreya"/>
                <a:ea typeface="Alegreya"/>
                <a:cs typeface="Alegreya"/>
                <a:sym typeface="Alegreya"/>
              </a:rPr>
              <a:t>Target Output</a:t>
            </a:r>
            <a:endParaRPr sz="2200" b="1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72" name="Google Shape;272;p19"/>
          <p:cNvSpPr txBox="1"/>
          <p:nvPr/>
        </p:nvSpPr>
        <p:spPr>
          <a:xfrm>
            <a:off x="6173342" y="1673372"/>
            <a:ext cx="2655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000FF"/>
                </a:solidFill>
                <a:latin typeface="Alegreya"/>
                <a:ea typeface="Alegreya"/>
                <a:cs typeface="Alegreya"/>
                <a:sym typeface="Alegreya"/>
              </a:rPr>
              <a:t>= predictions</a:t>
            </a:r>
            <a:endParaRPr sz="2200" b="1">
              <a:solidFill>
                <a:srgbClr val="0000FF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273" name="Google Shape;273;p19"/>
          <p:cNvCxnSpPr/>
          <p:nvPr/>
        </p:nvCxnSpPr>
        <p:spPr>
          <a:xfrm>
            <a:off x="1573538" y="3358884"/>
            <a:ext cx="0" cy="9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19"/>
          <p:cNvCxnSpPr/>
          <p:nvPr/>
        </p:nvCxnSpPr>
        <p:spPr>
          <a:xfrm>
            <a:off x="3481175" y="3019400"/>
            <a:ext cx="12000" cy="39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19"/>
          <p:cNvCxnSpPr/>
          <p:nvPr/>
        </p:nvCxnSpPr>
        <p:spPr>
          <a:xfrm flipH="1">
            <a:off x="2496150" y="3870233"/>
            <a:ext cx="4800" cy="35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19"/>
          <p:cNvCxnSpPr/>
          <p:nvPr/>
        </p:nvCxnSpPr>
        <p:spPr>
          <a:xfrm flipH="1">
            <a:off x="4406450" y="3019400"/>
            <a:ext cx="4800" cy="9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19"/>
          <p:cNvCxnSpPr/>
          <p:nvPr/>
        </p:nvCxnSpPr>
        <p:spPr>
          <a:xfrm>
            <a:off x="4869313" y="2355200"/>
            <a:ext cx="12000" cy="39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8" name="Google Shape;2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490" y="5601386"/>
            <a:ext cx="324802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2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- Strategy to improve performance</a:t>
            </a:r>
            <a:endParaRPr/>
          </a:p>
        </p:txBody>
      </p:sp>
      <p:pic>
        <p:nvPicPr>
          <p:cNvPr id="284" name="Google Shape;2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3" y="1560167"/>
            <a:ext cx="5427743" cy="50946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0"/>
          <p:cNvSpPr txBox="1"/>
          <p:nvPr/>
        </p:nvSpPr>
        <p:spPr>
          <a:xfrm>
            <a:off x="5306975" y="1356969"/>
            <a:ext cx="514080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Data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Model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Evaluation - </a:t>
            </a:r>
            <a:r>
              <a:rPr lang="en" sz="1500"/>
              <a:t>model performance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Optimization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</p:spTree>
    <p:extLst>
      <p:ext uri="{BB962C8B-B14F-4D97-AF65-F5344CB8AC3E}">
        <p14:creationId xmlns:p14="http://schemas.microsoft.com/office/powerpoint/2010/main" val="85860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" y="1446106"/>
            <a:ext cx="9143999" cy="5411895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1126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Python Libraries for Machine Learning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3" y="2762136"/>
            <a:ext cx="2050300" cy="9180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55" y="3946677"/>
            <a:ext cx="1908117" cy="758135"/>
          </a:xfrm>
          <a:prstGeom prst="rect">
            <a:avLst/>
          </a:prstGeom>
        </p:spPr>
      </p:pic>
      <p:pic>
        <p:nvPicPr>
          <p:cNvPr id="33" name="Picture 32" descr="matplotli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30143" r="10760" b="29285"/>
          <a:stretch/>
        </p:blipFill>
        <p:spPr>
          <a:xfrm>
            <a:off x="2622655" y="5154940"/>
            <a:ext cx="2393291" cy="569897"/>
          </a:xfrm>
          <a:prstGeom prst="rect">
            <a:avLst/>
          </a:prstGeom>
        </p:spPr>
      </p:pic>
      <p:pic>
        <p:nvPicPr>
          <p:cNvPr id="35" name="Picture 34" descr="python-logo-master-v3-T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0" y="3680181"/>
            <a:ext cx="2204435" cy="744592"/>
          </a:xfrm>
          <a:prstGeom prst="rect">
            <a:avLst/>
          </a:prstGeom>
        </p:spPr>
      </p:pic>
      <p:pic>
        <p:nvPicPr>
          <p:cNvPr id="36" name="Picture 35" descr="pandas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853" y="2765060"/>
            <a:ext cx="3548262" cy="739221"/>
          </a:xfrm>
          <a:prstGeom prst="rect">
            <a:avLst/>
          </a:prstGeom>
        </p:spPr>
      </p:pic>
      <p:pic>
        <p:nvPicPr>
          <p:cNvPr id="37" name="Picture 36" descr="Unknow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69" y="3950189"/>
            <a:ext cx="1760276" cy="9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  <a:ln w="76200" cmpd="sng">
            <a:gradFill flip="none" rotWithShape="1">
              <a:gsLst>
                <a:gs pos="98000">
                  <a:schemeClr val="accent6">
                    <a:lumMod val="75000"/>
                  </a:schemeClr>
                </a:gs>
                <a:gs pos="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186674"/>
                </a:solidFill>
              </a:rPr>
              <a:t>What is machine learning? Components of ML.</a:t>
            </a:r>
          </a:p>
          <a:p>
            <a:r>
              <a:rPr lang="en-US" sz="2800" dirty="0" smtClean="0">
                <a:solidFill>
                  <a:srgbClr val="186674"/>
                </a:solidFill>
              </a:rPr>
              <a:t>Data Science Methodology</a:t>
            </a:r>
          </a:p>
          <a:p>
            <a:r>
              <a:rPr lang="en-US" sz="2800" dirty="0" smtClean="0">
                <a:solidFill>
                  <a:srgbClr val="186674"/>
                </a:solidFill>
              </a:rPr>
              <a:t>Types of Machine Learning </a:t>
            </a:r>
          </a:p>
          <a:p>
            <a:r>
              <a:rPr lang="en-US" sz="2800" dirty="0" smtClean="0">
                <a:solidFill>
                  <a:srgbClr val="186674"/>
                </a:solidFill>
              </a:rPr>
              <a:t>Introduction Linear regression model </a:t>
            </a:r>
          </a:p>
          <a:p>
            <a:r>
              <a:rPr lang="en-US" sz="2800" dirty="0" smtClean="0">
                <a:solidFill>
                  <a:srgbClr val="186674"/>
                </a:solidFill>
              </a:rPr>
              <a:t>Libraries used for machine learning</a:t>
            </a:r>
          </a:p>
          <a:p>
            <a:r>
              <a:rPr lang="en-US" sz="2800" dirty="0" smtClean="0">
                <a:solidFill>
                  <a:srgbClr val="186674"/>
                </a:solidFill>
              </a:rPr>
              <a:t>Implementation of linear regression using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186674"/>
                </a:solidFill>
              </a:rPr>
              <a:t> </a:t>
            </a:r>
            <a:r>
              <a:rPr lang="en-US" sz="2800" dirty="0" smtClean="0">
                <a:solidFill>
                  <a:srgbClr val="186674"/>
                </a:solidFill>
              </a:rPr>
              <a:t>   </a:t>
            </a:r>
            <a:r>
              <a:rPr lang="en-US" sz="2800" dirty="0" err="1" smtClean="0">
                <a:solidFill>
                  <a:srgbClr val="186674"/>
                </a:solidFill>
              </a:rPr>
              <a:t>scikit</a:t>
            </a:r>
            <a:r>
              <a:rPr lang="en-US" sz="2800" dirty="0" smtClean="0">
                <a:solidFill>
                  <a:srgbClr val="186674"/>
                </a:solidFill>
              </a:rPr>
              <a:t>-learn</a:t>
            </a:r>
          </a:p>
          <a:p>
            <a:endParaRPr lang="en-US" dirty="0" smtClean="0">
              <a:solidFill>
                <a:srgbClr val="186674"/>
              </a:solidFill>
            </a:endParaRPr>
          </a:p>
          <a:p>
            <a:endParaRPr lang="en-US" dirty="0" smtClean="0">
              <a:solidFill>
                <a:srgbClr val="186674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FFFFFF"/>
                </a:solidFill>
                <a:latin typeface="Abhaya"/>
                <a:ea typeface="+mj-ea"/>
                <a:cs typeface="Abhaya"/>
              </a:defRPr>
            </a:lvl1pPr>
          </a:lstStyle>
          <a:p>
            <a:r>
              <a:rPr lang="en-US" smtClean="0"/>
              <a:t>Intro..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FFFFFF"/>
                </a:solidFill>
                <a:latin typeface="Abhaya"/>
                <a:ea typeface="+mj-ea"/>
                <a:cs typeface="Abhaya"/>
              </a:defRPr>
            </a:lvl1pPr>
          </a:lstStyle>
          <a:p>
            <a:r>
              <a:rPr lang="en-US" dirty="0" smtClean="0">
                <a:solidFill>
                  <a:srgbClr val="186674"/>
                </a:solidFill>
              </a:rPr>
              <a:t>Learning outcome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8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Pandas 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Import pandas as </a:t>
            </a:r>
            <a:r>
              <a:rPr lang="en-US" dirty="0" err="1" smtClean="0"/>
              <a:t>pd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 = </a:t>
            </a:r>
            <a:r>
              <a:rPr lang="en-US" dirty="0" err="1" smtClean="0"/>
              <a:t>pd.read_csv</a:t>
            </a:r>
            <a:r>
              <a:rPr lang="en-US" dirty="0" smtClean="0"/>
              <a:t> (for </a:t>
            </a:r>
            <a:r>
              <a:rPr lang="en-US" dirty="0"/>
              <a:t>r</a:t>
            </a:r>
            <a:r>
              <a:rPr lang="en-US" dirty="0" smtClean="0"/>
              <a:t>eading a file)</a:t>
            </a:r>
          </a:p>
          <a:p>
            <a:r>
              <a:rPr lang="en-US" dirty="0" err="1" smtClean="0"/>
              <a:t>df.to_csv</a:t>
            </a:r>
            <a:r>
              <a:rPr lang="en-US" sz="1600" dirty="0" smtClean="0"/>
              <a:t>(</a:t>
            </a:r>
            <a:r>
              <a:rPr lang="en-US" sz="1600" dirty="0" err="1" smtClean="0"/>
              <a:t>r'Path</a:t>
            </a:r>
            <a:r>
              <a:rPr lang="en-US" sz="1600" dirty="0" smtClean="0"/>
              <a:t> where you want to store the exported CSV file\File </a:t>
            </a:r>
            <a:r>
              <a:rPr lang="en-US" sz="1600" dirty="0" err="1" smtClean="0"/>
              <a:t>Name.csv</a:t>
            </a:r>
            <a:r>
              <a:rPr lang="en-US" sz="1600" dirty="0" smtClean="0"/>
              <a:t>’) for Saving a file 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f.head</a:t>
            </a:r>
            <a:r>
              <a:rPr lang="en-US" dirty="0" smtClean="0"/>
              <a:t>() </a:t>
            </a:r>
            <a:r>
              <a:rPr lang="en-US" sz="1800" dirty="0" smtClean="0"/>
              <a:t>View the first few lines of file 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f.describe</a:t>
            </a:r>
            <a:r>
              <a:rPr lang="en-US" dirty="0" smtClean="0"/>
              <a:t> </a:t>
            </a:r>
            <a:r>
              <a:rPr lang="en-US" sz="1800" dirty="0" smtClean="0"/>
              <a:t>Find the count, mean, min, max, STD</a:t>
            </a:r>
          </a:p>
          <a:p>
            <a:r>
              <a:rPr lang="en-US" dirty="0" err="1" smtClean="0"/>
              <a:t>df.corr</a:t>
            </a:r>
            <a:r>
              <a:rPr lang="en-US" dirty="0" smtClean="0"/>
              <a:t>() correlation</a:t>
            </a:r>
          </a:p>
          <a:p>
            <a:r>
              <a:rPr lang="en-US" dirty="0" err="1" smtClean="0"/>
              <a:t>df.columns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df.shape</a:t>
            </a:r>
            <a:endParaRPr lang="en-US" dirty="0" smtClean="0"/>
          </a:p>
          <a:p>
            <a:r>
              <a:rPr lang="en-US" dirty="0" err="1" smtClean="0"/>
              <a:t>Df.dtypes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805" y="546657"/>
            <a:ext cx="8120997" cy="1037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 the Model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76200" cmpd="sng">
            <a:gradFill flip="none" rotWithShape="1">
              <a:gsLst>
                <a:gs pos="98000">
                  <a:schemeClr val="accent6">
                    <a:lumMod val="75000"/>
                  </a:schemeClr>
                </a:gs>
                <a:gs pos="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The steps to building and using a model are:</a:t>
            </a:r>
          </a:p>
          <a:p>
            <a:endParaRPr lang="en-US" dirty="0"/>
          </a:p>
          <a:p>
            <a:r>
              <a:rPr lang="en-US" dirty="0">
                <a:solidFill>
                  <a:srgbClr val="FF6600"/>
                </a:solidFill>
              </a:rPr>
              <a:t>Define: </a:t>
            </a:r>
            <a:r>
              <a:rPr lang="en-US" dirty="0"/>
              <a:t>What type of model will it be? A decision tree? </a:t>
            </a:r>
            <a:r>
              <a:rPr lang="en-US" dirty="0" smtClean="0"/>
              <a:t>A regression model , a classification. </a:t>
            </a:r>
            <a:endParaRPr lang="en-US" dirty="0"/>
          </a:p>
          <a:p>
            <a:r>
              <a:rPr lang="en-US" dirty="0">
                <a:solidFill>
                  <a:srgbClr val="FF6600"/>
                </a:solidFill>
              </a:rPr>
              <a:t>Fit: </a:t>
            </a:r>
            <a:r>
              <a:rPr lang="en-US" dirty="0"/>
              <a:t>Capture patterns from provided data. This is the heart of modeling.</a:t>
            </a:r>
          </a:p>
          <a:p>
            <a:r>
              <a:rPr lang="en-US" dirty="0">
                <a:solidFill>
                  <a:srgbClr val="FF6600"/>
                </a:solidFill>
              </a:rPr>
              <a:t>Predict: </a:t>
            </a:r>
            <a:r>
              <a:rPr lang="en-US" dirty="0"/>
              <a:t>Just what it sounds like</a:t>
            </a:r>
          </a:p>
          <a:p>
            <a:r>
              <a:rPr lang="en-US" dirty="0">
                <a:solidFill>
                  <a:srgbClr val="FF6600"/>
                </a:solidFill>
              </a:rPr>
              <a:t>Evaluate: </a:t>
            </a:r>
            <a:r>
              <a:rPr lang="en-US" dirty="0"/>
              <a:t>Determine how accurate the model's predictions are.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3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 learn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 (abbreviated </a:t>
            </a:r>
            <a:r>
              <a:rPr lang="en-US" dirty="0" err="1"/>
              <a:t>sklearn</a:t>
            </a:r>
            <a:r>
              <a:rPr lang="en-US" dirty="0"/>
              <a:t>) is a high-level machine learning library containing:</a:t>
            </a:r>
          </a:p>
          <a:p>
            <a:endParaRPr lang="en-US" dirty="0"/>
          </a:p>
          <a:p>
            <a:pPr lvl="1"/>
            <a:r>
              <a:rPr lang="en-US" dirty="0"/>
              <a:t>machine learning algorithms</a:t>
            </a:r>
          </a:p>
          <a:p>
            <a:pPr lvl="1"/>
            <a:r>
              <a:rPr lang="en-US" dirty="0"/>
              <a:t>example datasets</a:t>
            </a:r>
          </a:p>
          <a:p>
            <a:pPr lvl="1"/>
            <a:r>
              <a:rPr lang="en-US" dirty="0"/>
              <a:t>data pre-processing &amp; pipelines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5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8" name="Picture 7" descr="Screen Shot 2020-12-12 at 3.08.1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1" t="21981" r="11666" b="12185"/>
          <a:stretch/>
        </p:blipFill>
        <p:spPr>
          <a:xfrm>
            <a:off x="1102962" y="1796395"/>
            <a:ext cx="6974284" cy="37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38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" r="9587"/>
          <a:stretch/>
        </p:blipFill>
        <p:spPr>
          <a:xfrm>
            <a:off x="457202" y="1600201"/>
            <a:ext cx="7452931" cy="4525963"/>
          </a:xfrm>
        </p:spPr>
      </p:pic>
    </p:spTree>
    <p:extLst>
      <p:ext uri="{BB962C8B-B14F-4D97-AF65-F5344CB8AC3E}">
        <p14:creationId xmlns:p14="http://schemas.microsoft.com/office/powerpoint/2010/main" val="368722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bhaya li"/>
                <a:cs typeface="Abhaya li"/>
              </a:rPr>
              <a:t>Regression Algorithm</a:t>
            </a:r>
            <a:endParaRPr lang="en-US" dirty="0">
              <a:latin typeface="Abhaya li"/>
              <a:cs typeface="Abhaya l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Ordinal Regression</a:t>
            </a:r>
          </a:p>
          <a:p>
            <a:r>
              <a:rPr lang="en-US" dirty="0" smtClean="0"/>
              <a:t>Poisson Regression</a:t>
            </a:r>
          </a:p>
          <a:p>
            <a:r>
              <a:rPr lang="en-US" dirty="0" smtClean="0"/>
              <a:t>Linear, polynomial, Lasso, Stepwise, Ridge Regression</a:t>
            </a:r>
          </a:p>
          <a:p>
            <a:r>
              <a:rPr lang="en-US" dirty="0" smtClean="0"/>
              <a:t>Bayesian </a:t>
            </a:r>
            <a:r>
              <a:rPr lang="en-US" dirty="0"/>
              <a:t>N</a:t>
            </a:r>
            <a:r>
              <a:rPr lang="en-US" dirty="0" smtClean="0"/>
              <a:t>etwork Regression</a:t>
            </a:r>
          </a:p>
          <a:p>
            <a:r>
              <a:rPr lang="en-US" dirty="0" smtClean="0"/>
              <a:t>Neural Network Regression</a:t>
            </a:r>
          </a:p>
          <a:p>
            <a:r>
              <a:rPr lang="en-US" dirty="0" smtClean="0"/>
              <a:t>Decision Forest Regression</a:t>
            </a:r>
          </a:p>
          <a:p>
            <a:r>
              <a:rPr lang="en-US" dirty="0" smtClean="0"/>
              <a:t>Boosted Decision Tree Regression </a:t>
            </a:r>
          </a:p>
          <a:p>
            <a:r>
              <a:rPr lang="en-US" dirty="0" smtClean="0"/>
              <a:t>K-nearest neighbors (KNN)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657197" y="2955089"/>
            <a:ext cx="892710" cy="1"/>
          </a:xfrm>
          <a:prstGeom prst="straightConnector1">
            <a:avLst/>
          </a:prstGeom>
          <a:ln w="762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8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for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Assumption</a:t>
            </a:r>
          </a:p>
          <a:p>
            <a:r>
              <a:rPr lang="en-US" dirty="0" smtClean="0"/>
              <a:t>Remove Noise </a:t>
            </a:r>
          </a:p>
          <a:p>
            <a:r>
              <a:rPr lang="en-US" dirty="0" smtClean="0"/>
              <a:t>Feature Engineering</a:t>
            </a:r>
          </a:p>
          <a:p>
            <a:r>
              <a:rPr lang="en-US" dirty="0" smtClean="0"/>
              <a:t>Remove </a:t>
            </a:r>
            <a:r>
              <a:rPr lang="en-US" dirty="0" err="1" smtClean="0"/>
              <a:t>Collinearity</a:t>
            </a:r>
            <a:endParaRPr lang="en-US" dirty="0" smtClean="0"/>
          </a:p>
          <a:p>
            <a:r>
              <a:rPr lang="en-US" dirty="0" smtClean="0"/>
              <a:t>Rescale Input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7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805" y="546657"/>
            <a:ext cx="8120997" cy="1037075"/>
          </a:xfrm>
        </p:spPr>
        <p:txBody>
          <a:bodyPr>
            <a:noAutofit/>
          </a:bodyPr>
          <a:lstStyle/>
          <a:p>
            <a:r>
              <a:rPr lang="en-US" sz="3600" dirty="0" smtClean="0"/>
              <a:t>Model Evaluation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76200" cmpd="sng">
            <a:gradFill flip="none" rotWithShape="1">
              <a:gsLst>
                <a:gs pos="98000">
                  <a:schemeClr val="accent6">
                    <a:lumMod val="75000"/>
                  </a:schemeClr>
                </a:gs>
                <a:gs pos="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Regression </a:t>
            </a:r>
            <a:r>
              <a:rPr lang="en-US" dirty="0"/>
              <a:t>Evaluation Metrics</a:t>
            </a:r>
            <a:endParaRPr lang="en-US" dirty="0" smtClean="0"/>
          </a:p>
          <a:p>
            <a:r>
              <a:rPr lang="en-US" dirty="0"/>
              <a:t>Mean Squared Error (MSE)</a:t>
            </a:r>
            <a:r>
              <a:rPr lang="en-US" dirty="0" smtClean="0"/>
              <a:t>,</a:t>
            </a:r>
          </a:p>
          <a:p>
            <a:r>
              <a:rPr lang="en-US" dirty="0" smtClean="0"/>
              <a:t>Root </a:t>
            </a:r>
            <a:r>
              <a:rPr lang="en-US" dirty="0"/>
              <a:t>Mean Square Error (RMSE) &amp; </a:t>
            </a:r>
            <a:endParaRPr lang="en-US" dirty="0" smtClean="0"/>
          </a:p>
          <a:p>
            <a:r>
              <a:rPr lang="en-US" dirty="0" smtClean="0"/>
              <a:t>Mean </a:t>
            </a:r>
            <a:r>
              <a:rPr lang="en-US" dirty="0"/>
              <a:t>Absolute Error (MAE</a:t>
            </a:r>
            <a:r>
              <a:rPr lang="en-US" dirty="0" smtClean="0"/>
              <a:t>)</a:t>
            </a:r>
          </a:p>
          <a:p>
            <a:r>
              <a:rPr lang="en-US" dirty="0"/>
              <a:t>R-squared (Coefficient of Determination)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8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courses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80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/>
              <a:t>https://www.kaggle.com/learn/overview</a:t>
            </a:r>
          </a:p>
          <a:p>
            <a:r>
              <a:rPr lang="en-US" sz="3000" dirty="0" smtClean="0"/>
              <a:t>https://</a:t>
            </a:r>
            <a:r>
              <a:rPr lang="en-US" sz="3000" dirty="0" err="1" smtClean="0"/>
              <a:t>developers.google.com</a:t>
            </a:r>
            <a:r>
              <a:rPr lang="en-US" sz="3000" dirty="0" smtClean="0"/>
              <a:t>/machine-learning/crash-course</a:t>
            </a:r>
          </a:p>
          <a:p>
            <a:r>
              <a:rPr lang="en-US" sz="3000" dirty="0" err="1" smtClean="0"/>
              <a:t>Andreww</a:t>
            </a:r>
            <a:r>
              <a:rPr lang="en-US" sz="3000" dirty="0" smtClean="0"/>
              <a:t> Ng’s Machine learning course</a:t>
            </a:r>
          </a:p>
          <a:p>
            <a:r>
              <a:rPr lang="en-US" sz="3000" dirty="0" smtClean="0">
                <a:solidFill>
                  <a:srgbClr val="E46C0A"/>
                </a:solidFill>
              </a:rPr>
              <a:t>IBM Data Science Professional Certificate (PAID)</a:t>
            </a:r>
          </a:p>
          <a:p>
            <a:r>
              <a:rPr lang="en-US" sz="3000" dirty="0" smtClean="0"/>
              <a:t>Machine Learning with </a:t>
            </a:r>
            <a:r>
              <a:rPr lang="en-US" sz="3000" dirty="0" err="1" smtClean="0"/>
              <a:t>TensorFlow</a:t>
            </a:r>
            <a:r>
              <a:rPr lang="en-US" sz="3000" dirty="0" smtClean="0"/>
              <a:t> on Google Cloud Platform Specialization</a:t>
            </a:r>
            <a:endParaRPr lang="en-US" sz="3000" dirty="0" smtClean="0">
              <a:solidFill>
                <a:srgbClr val="E46C0A"/>
              </a:solidFill>
            </a:endParaRPr>
          </a:p>
          <a:p>
            <a:r>
              <a:rPr lang="en-US" sz="3000" dirty="0" smtClean="0"/>
              <a:t>Machine Learning Data Science Course (Harvard University)</a:t>
            </a:r>
          </a:p>
          <a:p>
            <a:r>
              <a:rPr lang="en-US" sz="3000" dirty="0" err="1" smtClean="0"/>
              <a:t>Fast.ai</a:t>
            </a:r>
            <a:r>
              <a:rPr lang="en-US" sz="3000" dirty="0" smtClean="0"/>
              <a:t> course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rgbClr val="E46C0A"/>
              </a:solidFill>
            </a:endParaRPr>
          </a:p>
          <a:p>
            <a:endParaRPr lang="en-US" dirty="0" smtClean="0">
              <a:solidFill>
                <a:srgbClr val="E46C0A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Courses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27198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Pandas for Data Analysis</a:t>
            </a:r>
          </a:p>
          <a:p>
            <a:r>
              <a:rPr lang="en-US" dirty="0" smtClean="0"/>
              <a:t>SQL Basics for Data Science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23332" y="3336451"/>
            <a:ext cx="4347091" cy="1107996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Complete a project and add to your </a:t>
            </a:r>
            <a:r>
              <a:rPr lang="en-US" sz="2400" b="1" dirty="0" err="1" smtClean="0">
                <a:solidFill>
                  <a:srgbClr val="FFFFFF"/>
                </a:solidFill>
              </a:rPr>
              <a:t>Github</a:t>
            </a:r>
            <a:r>
              <a:rPr lang="en-US" sz="2400" b="1" dirty="0" smtClean="0">
                <a:solidFill>
                  <a:srgbClr val="FFFFFF"/>
                </a:solidFill>
              </a:rPr>
              <a:t> portfolio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3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ln w="76200" cmpd="sng">
            <a:gradFill flip="none" rotWithShape="1">
              <a:gsLst>
                <a:gs pos="98000">
                  <a:schemeClr val="accent6">
                    <a:lumMod val="75000"/>
                  </a:schemeClr>
                </a:gs>
                <a:gs pos="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Your </a:t>
            </a:r>
            <a:r>
              <a:rPr lang="en-US" dirty="0"/>
              <a:t>background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2. </a:t>
            </a:r>
            <a:r>
              <a:rPr lang="en-US" dirty="0" smtClean="0"/>
              <a:t>What industry are you interested in?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3. Your expectation from this class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n-US" dirty="0" smtClean="0"/>
              <a:t>Intro..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2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for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27198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Getting Started with pandas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2563" y="231055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Package Overview</a:t>
            </a:r>
          </a:p>
          <a:p>
            <a:r>
              <a:rPr lang="en-US" dirty="0">
                <a:solidFill>
                  <a:srgbClr val="FFFFFF"/>
                </a:solidFill>
              </a:rPr>
              <a:t>Exploring panda</a:t>
            </a:r>
          </a:p>
          <a:p>
            <a:r>
              <a:rPr lang="en-US" dirty="0">
                <a:solidFill>
                  <a:srgbClr val="FFFFFF"/>
                </a:solidFill>
              </a:rPr>
              <a:t>Essential Basic Functionality</a:t>
            </a:r>
          </a:p>
          <a:p>
            <a:r>
              <a:rPr lang="en-US" dirty="0">
                <a:solidFill>
                  <a:srgbClr val="FFFFFF"/>
                </a:solidFill>
              </a:rPr>
              <a:t>Introduction to Data Structures</a:t>
            </a:r>
          </a:p>
          <a:p>
            <a:r>
              <a:rPr lang="en-US" dirty="0">
                <a:solidFill>
                  <a:srgbClr val="FFFFFF"/>
                </a:solidFill>
              </a:rPr>
              <a:t>Comparison with Other Tools</a:t>
            </a:r>
          </a:p>
          <a:p>
            <a:r>
              <a:rPr lang="en-US" dirty="0">
                <a:solidFill>
                  <a:srgbClr val="FFFFFF"/>
                </a:solidFill>
              </a:rPr>
              <a:t>User Guide</a:t>
            </a:r>
          </a:p>
        </p:txBody>
      </p:sp>
    </p:spTree>
    <p:extLst>
      <p:ext uri="{BB962C8B-B14F-4D97-AF65-F5344CB8AC3E}">
        <p14:creationId xmlns:p14="http://schemas.microsoft.com/office/powerpoint/2010/main" val="328442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Courses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27198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Pandas for Data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2563" y="2310556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Getting Started with pandas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Package Overview</a:t>
            </a:r>
          </a:p>
          <a:p>
            <a:r>
              <a:rPr lang="en-US" dirty="0">
                <a:solidFill>
                  <a:srgbClr val="FFFFFF"/>
                </a:solidFill>
              </a:rPr>
              <a:t>Exploring panda</a:t>
            </a:r>
          </a:p>
          <a:p>
            <a:r>
              <a:rPr lang="en-US" dirty="0">
                <a:solidFill>
                  <a:srgbClr val="FFFFFF"/>
                </a:solidFill>
              </a:rPr>
              <a:t>Essential Basic Functionality</a:t>
            </a:r>
          </a:p>
          <a:p>
            <a:r>
              <a:rPr lang="en-US" dirty="0">
                <a:solidFill>
                  <a:srgbClr val="FFFFFF"/>
                </a:solidFill>
              </a:rPr>
              <a:t>Introduction to Data Structures</a:t>
            </a:r>
          </a:p>
          <a:p>
            <a:r>
              <a:rPr lang="en-US" dirty="0">
                <a:solidFill>
                  <a:srgbClr val="FFFFFF"/>
                </a:solidFill>
              </a:rPr>
              <a:t>Comparison with Other </a:t>
            </a:r>
            <a:r>
              <a:rPr lang="en-US" dirty="0" smtClean="0">
                <a:solidFill>
                  <a:srgbClr val="FFFFFF"/>
                </a:solidFill>
              </a:rPr>
              <a:t>Tools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13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 for 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4909" y="1849548"/>
            <a:ext cx="4572000" cy="489364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User Guide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Indexing </a:t>
            </a:r>
            <a:r>
              <a:rPr lang="en-US" dirty="0">
                <a:solidFill>
                  <a:schemeClr val="bg1"/>
                </a:solidFill>
              </a:rPr>
              <a:t>and Selecting Data</a:t>
            </a:r>
          </a:p>
          <a:p>
            <a:r>
              <a:rPr lang="en-US" dirty="0" err="1">
                <a:solidFill>
                  <a:schemeClr val="bg1"/>
                </a:solidFill>
              </a:rPr>
              <a:t>MultiIndex</a:t>
            </a:r>
            <a:r>
              <a:rPr lang="en-US" dirty="0">
                <a:solidFill>
                  <a:schemeClr val="bg1"/>
                </a:solidFill>
              </a:rPr>
              <a:t>/Advanced Indexing</a:t>
            </a:r>
          </a:p>
          <a:p>
            <a:r>
              <a:rPr lang="en-US" dirty="0">
                <a:solidFill>
                  <a:schemeClr val="bg1"/>
                </a:solidFill>
              </a:rPr>
              <a:t>Merge, Join, and Concatenate</a:t>
            </a:r>
          </a:p>
          <a:p>
            <a:r>
              <a:rPr lang="en-US" dirty="0">
                <a:solidFill>
                  <a:schemeClr val="bg1"/>
                </a:solidFill>
              </a:rPr>
              <a:t>Reshaping and Pivot Tables</a:t>
            </a:r>
          </a:p>
          <a:p>
            <a:r>
              <a:rPr lang="en-US" dirty="0">
                <a:solidFill>
                  <a:schemeClr val="bg1"/>
                </a:solidFill>
              </a:rPr>
              <a:t>Working with Text Data, Missing Data, and Categorical Data</a:t>
            </a:r>
          </a:p>
          <a:p>
            <a:r>
              <a:rPr lang="en-US" dirty="0" err="1">
                <a:solidFill>
                  <a:schemeClr val="bg1"/>
                </a:solidFill>
              </a:rPr>
              <a:t>Nullable</a:t>
            </a:r>
            <a:r>
              <a:rPr lang="en-US" dirty="0">
                <a:solidFill>
                  <a:schemeClr val="bg1"/>
                </a:solidFill>
              </a:rPr>
              <a:t> Integer Data Type</a:t>
            </a:r>
          </a:p>
          <a:p>
            <a:r>
              <a:rPr lang="en-US" dirty="0" err="1">
                <a:solidFill>
                  <a:schemeClr val="bg1"/>
                </a:solidFill>
              </a:rPr>
              <a:t>Visualisations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Computational Tools</a:t>
            </a:r>
          </a:p>
          <a:p>
            <a:r>
              <a:rPr lang="en-US" dirty="0">
                <a:solidFill>
                  <a:schemeClr val="bg1"/>
                </a:solidFill>
              </a:rPr>
              <a:t>Group By: Split-Apply-Combine</a:t>
            </a:r>
          </a:p>
          <a:p>
            <a:r>
              <a:rPr lang="en-US" dirty="0">
                <a:solidFill>
                  <a:schemeClr val="bg1"/>
                </a:solidFill>
              </a:rPr>
              <a:t>Time Series and Time Deltas</a:t>
            </a:r>
          </a:p>
          <a:p>
            <a:r>
              <a:rPr lang="en-US" dirty="0" err="1">
                <a:solidFill>
                  <a:schemeClr val="bg1"/>
                </a:solidFill>
              </a:rPr>
              <a:t>Stylings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Options and Settings</a:t>
            </a:r>
          </a:p>
          <a:p>
            <a:r>
              <a:rPr lang="en-US" dirty="0">
                <a:solidFill>
                  <a:schemeClr val="bg1"/>
                </a:solidFill>
              </a:rPr>
              <a:t>Enhancing Performance</a:t>
            </a:r>
          </a:p>
          <a:p>
            <a:r>
              <a:rPr lang="en-US" dirty="0">
                <a:solidFill>
                  <a:schemeClr val="bg1"/>
                </a:solidFill>
              </a:rPr>
              <a:t>Sparse Data Structures</a:t>
            </a:r>
          </a:p>
          <a:p>
            <a:r>
              <a:rPr lang="en-US" dirty="0">
                <a:solidFill>
                  <a:schemeClr val="bg1"/>
                </a:solidFill>
              </a:rPr>
              <a:t>pandas Ecosystem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6910" y="3336451"/>
            <a:ext cx="4347091" cy="156966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Statistics and Machine Learning</a:t>
            </a:r>
          </a:p>
          <a:p>
            <a:r>
              <a:rPr lang="en-US" dirty="0" err="1">
                <a:solidFill>
                  <a:srgbClr val="FFFFFF"/>
                </a:solidFill>
              </a:rPr>
              <a:t>Visualisation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IDE</a:t>
            </a:r>
          </a:p>
          <a:p>
            <a:r>
              <a:rPr lang="en-US" dirty="0">
                <a:solidFill>
                  <a:srgbClr val="FFFFFF"/>
                </a:solidFill>
              </a:rPr>
              <a:t>Data Validation</a:t>
            </a:r>
          </a:p>
          <a:p>
            <a:r>
              <a:rPr lang="en-US" dirty="0">
                <a:solidFill>
                  <a:srgbClr val="FFFFFF"/>
                </a:solidFill>
              </a:rPr>
              <a:t>Extension Data Types</a:t>
            </a:r>
          </a:p>
        </p:txBody>
      </p:sp>
    </p:spTree>
    <p:extLst>
      <p:ext uri="{BB962C8B-B14F-4D97-AF65-F5344CB8AC3E}">
        <p14:creationId xmlns:p14="http://schemas.microsoft.com/office/powerpoint/2010/main" val="24171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8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12;p24"/>
          <p:cNvSpPr/>
          <p:nvPr/>
        </p:nvSpPr>
        <p:spPr>
          <a:xfrm>
            <a:off x="4322719" y="1356911"/>
            <a:ext cx="4307124" cy="3990240"/>
          </a:xfrm>
          <a:prstGeom prst="roundRect">
            <a:avLst>
              <a:gd name="adj" fmla="val 5414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FFD78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1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3885067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6" name="Google Shape;193;p24"/>
          <p:cNvSpPr txBox="1"/>
          <p:nvPr/>
        </p:nvSpPr>
        <p:spPr>
          <a:xfrm>
            <a:off x="301225" y="3185833"/>
            <a:ext cx="3364174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GB" sz="4000" dirty="0" smtClean="0">
                <a:sym typeface="Source Sans Pro Black"/>
              </a:rPr>
              <a:t>We help you launch your data science career</a:t>
            </a:r>
            <a:endParaRPr sz="4000" dirty="0">
              <a:sym typeface="Source Sans Pro Black"/>
            </a:endParaRPr>
          </a:p>
          <a:p>
            <a:endParaRPr sz="4000" dirty="0">
              <a:sym typeface="Source Sans Pro Black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1481756" y="5621472"/>
            <a:ext cx="684000" cy="1225389"/>
          </a:xfrm>
          <a:prstGeom prst="downArrow">
            <a:avLst/>
          </a:prstGeom>
          <a:solidFill>
            <a:srgbClr val="2121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Learn More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Google Shape;214;p24"/>
          <p:cNvSpPr txBox="1"/>
          <p:nvPr/>
        </p:nvSpPr>
        <p:spPr>
          <a:xfrm>
            <a:off x="298955" y="162894"/>
            <a:ext cx="231918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Flourishing</a:t>
            </a:r>
            <a:r>
              <a:rPr lang="en-GB" sz="2000" b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 </a:t>
            </a: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Life</a:t>
            </a:r>
            <a:endParaRPr sz="1400" b="1" i="1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pic>
        <p:nvPicPr>
          <p:cNvPr id="7" name="Eye And Chemical Data 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2511" y="1826943"/>
            <a:ext cx="4317332" cy="2428499"/>
          </a:xfrm>
          <a:prstGeom prst="rect">
            <a:avLst/>
          </a:prstGeom>
        </p:spPr>
      </p:pic>
      <p:sp>
        <p:nvSpPr>
          <p:cNvPr id="13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24572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08962" y="1238945"/>
            <a:ext cx="5636411" cy="5655676"/>
            <a:chOff x="1484309" y="580159"/>
            <a:chExt cx="5636411" cy="5655676"/>
          </a:xfrm>
        </p:grpSpPr>
        <p:sp>
          <p:nvSpPr>
            <p:cNvPr id="30" name="Google Shape;212;p24"/>
            <p:cNvSpPr/>
            <p:nvPr/>
          </p:nvSpPr>
          <p:spPr>
            <a:xfrm>
              <a:off x="1529978" y="2473699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FFD78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" name="Google Shape;186;p24"/>
            <p:cNvSpPr/>
            <p:nvPr/>
          </p:nvSpPr>
          <p:spPr>
            <a:xfrm>
              <a:off x="3411344" y="616779"/>
              <a:ext cx="1800000" cy="1800000"/>
            </a:xfrm>
            <a:prstGeom prst="roundRect">
              <a:avLst>
                <a:gd name="adj" fmla="val 5414"/>
              </a:avLst>
            </a:prstGeom>
            <a:gradFill flip="none" rotWithShape="1">
              <a:gsLst>
                <a:gs pos="0">
                  <a:srgbClr val="F5DDD0"/>
                </a:gs>
                <a:gs pos="100000">
                  <a:srgbClr val="D9616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" name="Google Shape;188;p24"/>
            <p:cNvSpPr/>
            <p:nvPr/>
          </p:nvSpPr>
          <p:spPr>
            <a:xfrm>
              <a:off x="3395245" y="2476753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" name="Google Shape;190;p24"/>
            <p:cNvSpPr/>
            <p:nvPr/>
          </p:nvSpPr>
          <p:spPr>
            <a:xfrm>
              <a:off x="5304621" y="2438248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1DE5FF"/>
                </a:gs>
                <a:gs pos="100000">
                  <a:srgbClr val="139AA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" name="Google Shape;193;p24"/>
            <p:cNvSpPr txBox="1"/>
            <p:nvPr/>
          </p:nvSpPr>
          <p:spPr>
            <a:xfrm>
              <a:off x="1528873" y="2804219"/>
              <a:ext cx="1800000" cy="1178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>
              <a:defPPr>
                <a:defRPr lang="en-US"/>
              </a:defPPr>
              <a:lvl1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 sz="2000">
                  <a:latin typeface="Source Sans Pro Black"/>
                  <a:ea typeface="Source Sans Pro Black"/>
                  <a:cs typeface="Source Sans Pro Black"/>
                </a:defRPr>
              </a:lvl1pPr>
            </a:lstStyle>
            <a:p>
              <a:r>
                <a:rPr lang="en-GB" sz="1800" dirty="0">
                  <a:sym typeface="Source Sans Pro Black"/>
                </a:rPr>
                <a:t>Machine Learning </a:t>
              </a:r>
              <a:endParaRPr lang="en-GB" sz="1800" dirty="0" smtClean="0">
                <a:sym typeface="Source Sans Pro Black"/>
              </a:endParaRPr>
            </a:p>
            <a:p>
              <a:r>
                <a:rPr lang="en-GB" sz="1800" dirty="0" smtClean="0">
                  <a:sym typeface="Source Sans Pro Black"/>
                </a:rPr>
                <a:t>Level-1 </a:t>
              </a:r>
              <a:endParaRPr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</p:txBody>
        </p:sp>
        <p:sp>
          <p:nvSpPr>
            <p:cNvPr id="13" name="Google Shape;195;p24"/>
            <p:cNvSpPr txBox="1"/>
            <p:nvPr/>
          </p:nvSpPr>
          <p:spPr>
            <a:xfrm>
              <a:off x="5304621" y="2652849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>
              <a:defPPr>
                <a:defRPr lang="en-US"/>
              </a:defPPr>
              <a:lvl1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 sz="2000">
                  <a:latin typeface="Source Sans Pro Black"/>
                  <a:ea typeface="Source Sans Pro Black"/>
                  <a:cs typeface="Source Sans Pro Black"/>
                </a:defRPr>
              </a:lvl1pPr>
            </a:lstStyle>
            <a:p>
              <a:r>
                <a:rPr lang="en-GB" sz="1800" dirty="0">
                  <a:sym typeface="Source Sans Pro Black"/>
                </a:rPr>
                <a:t>Deep Learning</a:t>
              </a:r>
              <a:endParaRPr lang="mr-IN"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</p:txBody>
        </p:sp>
        <p:sp>
          <p:nvSpPr>
            <p:cNvPr id="29" name="Google Shape;211;p24"/>
            <p:cNvSpPr/>
            <p:nvPr/>
          </p:nvSpPr>
          <p:spPr>
            <a:xfrm>
              <a:off x="1529978" y="640279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FFD78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" name="Google Shape;213;p24"/>
            <p:cNvSpPr/>
            <p:nvPr/>
          </p:nvSpPr>
          <p:spPr>
            <a:xfrm>
              <a:off x="5320720" y="580159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1DE5FF"/>
                </a:gs>
                <a:gs pos="100000">
                  <a:srgbClr val="139AA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" name="Google Shape;214;p24"/>
            <p:cNvSpPr txBox="1"/>
            <p:nvPr/>
          </p:nvSpPr>
          <p:spPr>
            <a:xfrm>
              <a:off x="1757757" y="616014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Python Foundation</a:t>
              </a:r>
              <a:endParaRPr dirty="0"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  <p:sp>
          <p:nvSpPr>
            <p:cNvPr id="34" name="Google Shape;216;p24"/>
            <p:cNvSpPr txBox="1"/>
            <p:nvPr/>
          </p:nvSpPr>
          <p:spPr>
            <a:xfrm>
              <a:off x="5320720" y="881881"/>
              <a:ext cx="1800000" cy="1269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>
              <a:defPPr>
                <a:defRPr lang="en-US"/>
              </a:defPPr>
              <a:lvl1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 sz="2000">
                  <a:latin typeface="Source Sans Pro Black"/>
                  <a:ea typeface="Source Sans Pro Black"/>
                  <a:cs typeface="Source Sans Pro Black"/>
                </a:defRPr>
              </a:lvl1pPr>
            </a:lstStyle>
            <a:p>
              <a:r>
                <a:rPr lang="en-GB" sz="1800" dirty="0" smtClean="0">
                  <a:sym typeface="Source Sans Pro Black"/>
                </a:rPr>
                <a:t>SQL Basics for Data Science</a:t>
              </a:r>
              <a:endParaRPr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</p:txBody>
        </p:sp>
        <p:sp>
          <p:nvSpPr>
            <p:cNvPr id="41" name="Google Shape;214;p24"/>
            <p:cNvSpPr txBox="1"/>
            <p:nvPr/>
          </p:nvSpPr>
          <p:spPr>
            <a:xfrm>
              <a:off x="3411344" y="872282"/>
              <a:ext cx="1800000" cy="1366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Data Analysis with Python Pandas</a:t>
              </a:r>
              <a:endParaRPr dirty="0"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  <p:sp>
          <p:nvSpPr>
            <p:cNvPr id="42" name="Google Shape;214;p24"/>
            <p:cNvSpPr txBox="1"/>
            <p:nvPr/>
          </p:nvSpPr>
          <p:spPr>
            <a:xfrm>
              <a:off x="3394140" y="2630412"/>
              <a:ext cx="1800000" cy="1341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Machine learning Level-2</a:t>
              </a:r>
              <a:endParaRPr dirty="0"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  <p:sp>
          <p:nvSpPr>
            <p:cNvPr id="44" name="Google Shape;212;p24"/>
            <p:cNvSpPr/>
            <p:nvPr/>
          </p:nvSpPr>
          <p:spPr>
            <a:xfrm>
              <a:off x="1547498" y="4390114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FFD78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" name="Google Shape;188;p24"/>
            <p:cNvSpPr/>
            <p:nvPr/>
          </p:nvSpPr>
          <p:spPr>
            <a:xfrm>
              <a:off x="3394140" y="4393168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/>
              <a:endParaRPr lang="mr-IN" dirty="0">
                <a:sym typeface="Source Sans Pro Black"/>
              </a:endParaRPr>
            </a:p>
          </p:txBody>
        </p:sp>
        <p:sp>
          <p:nvSpPr>
            <p:cNvPr id="46" name="Google Shape;190;p24"/>
            <p:cNvSpPr/>
            <p:nvPr/>
          </p:nvSpPr>
          <p:spPr>
            <a:xfrm>
              <a:off x="5303516" y="4354663"/>
              <a:ext cx="1800000" cy="1800000"/>
            </a:xfrm>
            <a:prstGeom prst="roundRect">
              <a:avLst>
                <a:gd name="adj" fmla="val 5414"/>
              </a:avLst>
            </a:prstGeom>
            <a:gradFill>
              <a:gsLst>
                <a:gs pos="0">
                  <a:srgbClr val="1DE5FF"/>
                </a:gs>
                <a:gs pos="100000">
                  <a:srgbClr val="139AA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" name="Google Shape;195;p24"/>
            <p:cNvSpPr txBox="1"/>
            <p:nvPr/>
          </p:nvSpPr>
          <p:spPr>
            <a:xfrm>
              <a:off x="5320720" y="4435835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>
              <a:defPPr>
                <a:defRPr lang="en-US"/>
              </a:defPPr>
              <a:lvl1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 sz="2000">
                  <a:latin typeface="Source Sans Pro Black"/>
                  <a:ea typeface="Source Sans Pro Black"/>
                  <a:cs typeface="Source Sans Pro Black"/>
                </a:defRPr>
              </a:lvl1pPr>
            </a:lstStyle>
            <a:p>
              <a:r>
                <a:rPr lang="en-GB" sz="1800" dirty="0" smtClean="0">
                  <a:sym typeface="Source Sans Pro Black"/>
                </a:rPr>
                <a:t>Fast Data Visualization with Python</a:t>
              </a:r>
              <a:endParaRPr lang="mr-IN"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  <a:p>
              <a:endParaRPr sz="1800" dirty="0">
                <a:sym typeface="Source Sans Pro Black"/>
              </a:endParaRPr>
            </a:p>
          </p:txBody>
        </p:sp>
        <p:sp>
          <p:nvSpPr>
            <p:cNvPr id="48" name="Google Shape;214;p24"/>
            <p:cNvSpPr txBox="1"/>
            <p:nvPr/>
          </p:nvSpPr>
          <p:spPr>
            <a:xfrm>
              <a:off x="1484309" y="4404362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Amazon Web service Machine Learning Foundation</a:t>
              </a:r>
              <a:endParaRPr dirty="0"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  <p:sp>
          <p:nvSpPr>
            <p:cNvPr id="50" name="Google Shape;214;p24"/>
            <p:cNvSpPr txBox="1"/>
            <p:nvPr/>
          </p:nvSpPr>
          <p:spPr>
            <a:xfrm>
              <a:off x="3411344" y="4362564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>
              <a:defPPr>
                <a:defRPr lang="en-US"/>
              </a:defPPr>
              <a:lvl1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 sz="2000">
                  <a:latin typeface="Source Sans Pro Black"/>
                  <a:ea typeface="Source Sans Pro Black"/>
                  <a:cs typeface="Source Sans Pro Black"/>
                </a:defRPr>
              </a:lvl1pPr>
            </a:lstStyle>
            <a:p>
              <a:r>
                <a:rPr lang="en-GB" sz="1800" dirty="0">
                  <a:sym typeface="Source Sans Pro Black"/>
                </a:rPr>
                <a:t>Apache Spark for  Machine Learning and Data Science</a:t>
              </a:r>
              <a:endParaRPr lang="mr-IN" sz="1800" dirty="0">
                <a:sym typeface="Source Sans Pro Black"/>
              </a:endParaRPr>
            </a:p>
          </p:txBody>
        </p:sp>
      </p:grpSp>
      <p:sp>
        <p:nvSpPr>
          <p:cNvPr id="23" name="Google Shape;214;p24"/>
          <p:cNvSpPr txBox="1"/>
          <p:nvPr/>
        </p:nvSpPr>
        <p:spPr>
          <a:xfrm>
            <a:off x="3851644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4" name="Google Shape;193;p24"/>
          <p:cNvSpPr txBox="1"/>
          <p:nvPr/>
        </p:nvSpPr>
        <p:spPr>
          <a:xfrm>
            <a:off x="-178256" y="3463005"/>
            <a:ext cx="3364174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GB" sz="4000" dirty="0" smtClean="0">
                <a:sym typeface="Source Sans Pro Black"/>
              </a:rPr>
              <a:t>Courses</a:t>
            </a:r>
            <a:endParaRPr sz="4000" dirty="0">
              <a:sym typeface="Source Sans Pro Black"/>
            </a:endParaRPr>
          </a:p>
          <a:p>
            <a:endParaRPr sz="4000" dirty="0">
              <a:sym typeface="Source Sans Pro Black"/>
            </a:endParaRPr>
          </a:p>
        </p:txBody>
      </p:sp>
      <p:sp>
        <p:nvSpPr>
          <p:cNvPr id="25" name="Google Shape;214;p24"/>
          <p:cNvSpPr txBox="1"/>
          <p:nvPr/>
        </p:nvSpPr>
        <p:spPr>
          <a:xfrm>
            <a:off x="298955" y="162894"/>
            <a:ext cx="231918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Flourishing</a:t>
            </a:r>
            <a:r>
              <a:rPr lang="en-GB" sz="2000" b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 </a:t>
            </a: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Life</a:t>
            </a:r>
            <a:endParaRPr sz="1400" b="1" i="1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6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100817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243" y="-5268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Courses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48" name="Google Shape;214;p24"/>
          <p:cNvSpPr txBox="1"/>
          <p:nvPr/>
        </p:nvSpPr>
        <p:spPr>
          <a:xfrm>
            <a:off x="1058819" y="2776295"/>
            <a:ext cx="156890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4464400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pic>
        <p:nvPicPr>
          <p:cNvPr id="52" name="Picture 51" descr="Screen Shot 2021-01-14 at 4.4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49" y="2150000"/>
            <a:ext cx="5904399" cy="3023123"/>
          </a:xfrm>
          <a:prstGeom prst="rect">
            <a:avLst/>
          </a:prstGeom>
        </p:spPr>
      </p:pic>
      <p:sp>
        <p:nvSpPr>
          <p:cNvPr id="53" name="Google Shape;193;p24"/>
          <p:cNvSpPr txBox="1"/>
          <p:nvPr/>
        </p:nvSpPr>
        <p:spPr>
          <a:xfrm>
            <a:off x="-233546" y="1292051"/>
            <a:ext cx="7486356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GB" sz="4000" dirty="0" smtClean="0">
                <a:sym typeface="Source Sans Pro Black"/>
              </a:rPr>
              <a:t>Where our students are from </a:t>
            </a:r>
            <a:endParaRPr sz="4000" dirty="0">
              <a:sym typeface="Source Sans Pro Black"/>
            </a:endParaRPr>
          </a:p>
          <a:p>
            <a:endParaRPr sz="4000" dirty="0">
              <a:sym typeface="Source Sans Pro Black"/>
            </a:endParaRPr>
          </a:p>
        </p:txBody>
      </p:sp>
      <p:sp>
        <p:nvSpPr>
          <p:cNvPr id="54" name="Google Shape;214;p24"/>
          <p:cNvSpPr txBox="1"/>
          <p:nvPr/>
        </p:nvSpPr>
        <p:spPr>
          <a:xfrm>
            <a:off x="298955" y="162894"/>
            <a:ext cx="231918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Flourishing</a:t>
            </a:r>
            <a:r>
              <a:rPr lang="en-GB" sz="2000" b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 </a:t>
            </a: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Life</a:t>
            </a:r>
            <a:endParaRPr sz="1400" b="1" i="1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5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224879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12;p24"/>
          <p:cNvSpPr/>
          <p:nvPr/>
        </p:nvSpPr>
        <p:spPr>
          <a:xfrm>
            <a:off x="4322719" y="1356911"/>
            <a:ext cx="4307124" cy="4264560"/>
          </a:xfrm>
          <a:prstGeom prst="roundRect">
            <a:avLst>
              <a:gd name="adj" fmla="val 5414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FFD78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1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4018756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6" name="Google Shape;193;p24"/>
          <p:cNvSpPr txBox="1"/>
          <p:nvPr/>
        </p:nvSpPr>
        <p:spPr>
          <a:xfrm>
            <a:off x="200957" y="1670723"/>
            <a:ext cx="6249701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endParaRPr sz="4000" dirty="0">
              <a:sym typeface="Source Sans Pro Black"/>
            </a:endParaRPr>
          </a:p>
          <a:p>
            <a:endParaRPr sz="4000" dirty="0">
              <a:sym typeface="Source Sans Pro Black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1481756" y="5621472"/>
            <a:ext cx="684000" cy="1225389"/>
          </a:xfrm>
          <a:prstGeom prst="downArrow">
            <a:avLst/>
          </a:prstGeom>
          <a:solidFill>
            <a:srgbClr val="2121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Learn More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Google Shape;214;p24"/>
          <p:cNvSpPr txBox="1"/>
          <p:nvPr/>
        </p:nvSpPr>
        <p:spPr>
          <a:xfrm>
            <a:off x="298955" y="162894"/>
            <a:ext cx="231918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Flourishing</a:t>
            </a:r>
            <a:r>
              <a:rPr lang="en-GB" sz="2000" b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 </a:t>
            </a:r>
            <a:r>
              <a:rPr lang="en-GB" sz="2000" b="1" i="1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Life</a:t>
            </a:r>
            <a:endParaRPr sz="1400" b="1" i="1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7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8" name="Google Shape;214;p24"/>
          <p:cNvSpPr txBox="1"/>
          <p:nvPr/>
        </p:nvSpPr>
        <p:spPr>
          <a:xfrm>
            <a:off x="6071861" y="5937889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237567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243" y="-5268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Courses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48" name="Google Shape;214;p24"/>
          <p:cNvSpPr txBox="1"/>
          <p:nvPr/>
        </p:nvSpPr>
        <p:spPr>
          <a:xfrm>
            <a:off x="1058819" y="2776295"/>
            <a:ext cx="156890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3823984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3" name="Google Shape;193;p24"/>
          <p:cNvSpPr txBox="1"/>
          <p:nvPr/>
        </p:nvSpPr>
        <p:spPr>
          <a:xfrm>
            <a:off x="2" y="1284878"/>
            <a:ext cx="6171713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r>
              <a:rPr lang="en-GB" sz="4000" dirty="0" smtClean="0">
                <a:sym typeface="Source Sans Pro Black"/>
              </a:rPr>
              <a:t>Launch your career</a:t>
            </a:r>
            <a:endParaRPr sz="4000" dirty="0">
              <a:sym typeface="Source Sans Pro Black"/>
            </a:endParaRPr>
          </a:p>
        </p:txBody>
      </p:sp>
      <p:sp>
        <p:nvSpPr>
          <p:cNvPr id="7" name="Google Shape;211;p24"/>
          <p:cNvSpPr/>
          <p:nvPr/>
        </p:nvSpPr>
        <p:spPr>
          <a:xfrm>
            <a:off x="507531" y="2454413"/>
            <a:ext cx="2704949" cy="2547401"/>
          </a:xfrm>
          <a:prstGeom prst="roundRect">
            <a:avLst>
              <a:gd name="adj" fmla="val 5414"/>
            </a:avLst>
          </a:prstGeom>
          <a:gradFill flip="none" rotWithShape="1">
            <a:gsLst>
              <a:gs pos="0">
                <a:srgbClr val="A0F9FF"/>
              </a:gs>
              <a:gs pos="100000">
                <a:srgbClr val="29C8E8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Google Shape;214;p24"/>
          <p:cNvSpPr txBox="1"/>
          <p:nvPr/>
        </p:nvSpPr>
        <p:spPr>
          <a:xfrm>
            <a:off x="781051" y="2700773"/>
            <a:ext cx="1946940" cy="195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Resources and Scholarships </a:t>
            </a:r>
            <a:endParaRPr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9" name="Google Shape;211;p24"/>
          <p:cNvSpPr/>
          <p:nvPr/>
        </p:nvSpPr>
        <p:spPr>
          <a:xfrm>
            <a:off x="3344920" y="2454413"/>
            <a:ext cx="2704949" cy="2547401"/>
          </a:xfrm>
          <a:prstGeom prst="roundRect">
            <a:avLst>
              <a:gd name="adj" fmla="val 5414"/>
            </a:avLst>
          </a:prstGeom>
          <a:gradFill flip="none" rotWithShape="1">
            <a:gsLst>
              <a:gs pos="0">
                <a:srgbClr val="A0F9FF"/>
              </a:gs>
              <a:gs pos="100000">
                <a:srgbClr val="29C8E8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Blog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Google Shape;211;p24"/>
          <p:cNvSpPr/>
          <p:nvPr/>
        </p:nvSpPr>
        <p:spPr>
          <a:xfrm>
            <a:off x="6185882" y="2454413"/>
            <a:ext cx="2704949" cy="2547401"/>
          </a:xfrm>
          <a:prstGeom prst="roundRect">
            <a:avLst>
              <a:gd name="adj" fmla="val 5414"/>
            </a:avLst>
          </a:prstGeom>
          <a:gradFill flip="none" rotWithShape="1">
            <a:gsLst>
              <a:gs pos="0">
                <a:srgbClr val="A0F9FF"/>
              </a:gs>
              <a:gs pos="100000">
                <a:srgbClr val="29C8E8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Showcase</a:t>
            </a:r>
          </a:p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Try our neural network projects.</a:t>
            </a:r>
          </a:p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lang="en-GB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lang="en-GB" dirty="0" smtClean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Check what you can build  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7410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243" y="-5268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Courses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48" name="Google Shape;214;p24"/>
          <p:cNvSpPr txBox="1"/>
          <p:nvPr/>
        </p:nvSpPr>
        <p:spPr>
          <a:xfrm>
            <a:off x="1058819" y="2776295"/>
            <a:ext cx="156890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3855446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3" name="Google Shape;193;p24"/>
          <p:cNvSpPr txBox="1"/>
          <p:nvPr/>
        </p:nvSpPr>
        <p:spPr>
          <a:xfrm>
            <a:off x="-233546" y="1292051"/>
            <a:ext cx="6171713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defPPr>
              <a:defRPr lang="en-US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000"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endParaRPr sz="4000" dirty="0">
              <a:sym typeface="Source Sans Pro Black"/>
            </a:endParaRPr>
          </a:p>
        </p:txBody>
      </p:sp>
      <p:sp>
        <p:nvSpPr>
          <p:cNvPr id="8" name="Google Shape;214;p24"/>
          <p:cNvSpPr txBox="1"/>
          <p:nvPr/>
        </p:nvSpPr>
        <p:spPr>
          <a:xfrm>
            <a:off x="781051" y="2700773"/>
            <a:ext cx="1946940" cy="195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Resources and Scholarships </a:t>
            </a:r>
            <a:endParaRPr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pic>
        <p:nvPicPr>
          <p:cNvPr id="3" name="Picture 2" descr="schoolgirl-at-laptop-having-online-class-with-teac-XZY9TT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9"/>
          <a:stretch/>
        </p:blipFill>
        <p:spPr>
          <a:xfrm>
            <a:off x="0" y="1207599"/>
            <a:ext cx="9144000" cy="49304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207600"/>
            <a:ext cx="9144000" cy="50149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100000">
                <a:srgbClr val="145561">
                  <a:alpha val="51000"/>
                </a:srgbClr>
              </a:gs>
            </a:gsLst>
            <a:lin ang="558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13" name="Google Shape;214;p24"/>
          <p:cNvSpPr txBox="1"/>
          <p:nvPr/>
        </p:nvSpPr>
        <p:spPr>
          <a:xfrm>
            <a:off x="3699470" y="3167491"/>
            <a:ext cx="2238699" cy="429008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32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32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26719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4589222" y="4446476"/>
            <a:ext cx="523525" cy="402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89222" y="1893693"/>
            <a:ext cx="523525" cy="402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08279" y="4546592"/>
            <a:ext cx="523525" cy="402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46698" y="3302889"/>
            <a:ext cx="523525" cy="402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589222" y="4968641"/>
            <a:ext cx="523525" cy="402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589222" y="3150489"/>
            <a:ext cx="523525" cy="402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279" y="1949903"/>
            <a:ext cx="523525" cy="402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622;p51"/>
          <p:cNvSpPr txBox="1"/>
          <p:nvPr/>
        </p:nvSpPr>
        <p:spPr>
          <a:xfrm>
            <a:off x="634013" y="1862727"/>
            <a:ext cx="68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 smtClean="0">
                <a:solidFill>
                  <a:schemeClr val="accent6">
                    <a:lumMod val="75000"/>
                  </a:schemeClr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0</a:t>
            </a:r>
            <a:r>
              <a:rPr lang="en" sz="3300" b="0" i="0" u="none" strike="noStrike" cap="none" dirty="0" smtClean="0">
                <a:solidFill>
                  <a:schemeClr val="accent6">
                    <a:lumMod val="75000"/>
                  </a:schemeClr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1</a:t>
            </a:r>
            <a:endParaRPr sz="3300" b="0" i="0" u="none" strike="noStrike" cap="none" dirty="0">
              <a:solidFill>
                <a:schemeClr val="accent6">
                  <a:lumMod val="75000"/>
                </a:schemeClr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13" name="Google Shape;623;p51"/>
          <p:cNvSpPr txBox="1"/>
          <p:nvPr/>
        </p:nvSpPr>
        <p:spPr>
          <a:xfrm>
            <a:off x="1382746" y="4343082"/>
            <a:ext cx="293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MAKE A GITHUB ACCOUNT</a:t>
            </a:r>
            <a:endParaRPr sz="1800" b="0" i="0" u="none" strike="noStrike" cap="none" dirty="0">
              <a:solidFill>
                <a:schemeClr val="lt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14" name="Google Shape;624;p51"/>
          <p:cNvSpPr txBox="1"/>
          <p:nvPr/>
        </p:nvSpPr>
        <p:spPr>
          <a:xfrm>
            <a:off x="1394077" y="4876242"/>
            <a:ext cx="265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you haven’t already, make a GitHub account. We will be using it from the moment we start.</a:t>
            </a:r>
            <a:endParaRPr sz="1200" b="0" i="0" u="none" strike="noStrike" cap="none" dirty="0">
              <a:solidFill>
                <a:srgbClr val="BFBFB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" name="Google Shape;625;p51"/>
          <p:cNvSpPr txBox="1"/>
          <p:nvPr/>
        </p:nvSpPr>
        <p:spPr>
          <a:xfrm>
            <a:off x="663989" y="3234046"/>
            <a:ext cx="68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 smtClean="0">
                <a:solidFill>
                  <a:srgbClr val="FF822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0</a:t>
            </a:r>
            <a:r>
              <a:rPr lang="en" sz="3300" b="0" i="0" u="none" strike="noStrike" cap="none" dirty="0" smtClean="0">
                <a:solidFill>
                  <a:srgbClr val="FF822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2</a:t>
            </a:r>
            <a:endParaRPr sz="3300" b="0" i="0" u="none" strike="noStrike" cap="none" dirty="0">
              <a:solidFill>
                <a:srgbClr val="FF822E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16" name="Google Shape;626;p51"/>
          <p:cNvSpPr txBox="1"/>
          <p:nvPr/>
        </p:nvSpPr>
        <p:spPr>
          <a:xfrm>
            <a:off x="1394077" y="1687782"/>
            <a:ext cx="216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DOWNLOAD VSCODE</a:t>
            </a:r>
            <a:endParaRPr sz="1800" b="0" i="0" u="none" strike="noStrike" cap="none" dirty="0">
              <a:solidFill>
                <a:schemeClr val="lt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17" name="Google Shape;627;p51"/>
          <p:cNvSpPr txBox="1"/>
          <p:nvPr/>
        </p:nvSpPr>
        <p:spPr>
          <a:xfrm>
            <a:off x="1394077" y="2283301"/>
            <a:ext cx="293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VSCode is the application in which we will write all of our code. Again, we will be using this from the moment we start class.</a:t>
            </a:r>
            <a:endParaRPr sz="1200" b="0" i="0" u="none" strike="noStrike" cap="none" dirty="0">
              <a:solidFill>
                <a:srgbClr val="BFBFB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Google Shape;628;p51"/>
          <p:cNvSpPr txBox="1"/>
          <p:nvPr/>
        </p:nvSpPr>
        <p:spPr>
          <a:xfrm>
            <a:off x="609567" y="4446475"/>
            <a:ext cx="685800" cy="540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 smtClean="0">
                <a:solidFill>
                  <a:srgbClr val="FF822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0</a:t>
            </a:r>
            <a:r>
              <a:rPr lang="en" sz="3300" b="0" i="0" u="none" strike="noStrike" cap="none" dirty="0" smtClean="0">
                <a:solidFill>
                  <a:srgbClr val="FF822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3</a:t>
            </a:r>
            <a:endParaRPr sz="3300" b="0" i="0" u="none" strike="noStrike" cap="none" dirty="0">
              <a:solidFill>
                <a:srgbClr val="FF822E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19" name="Google Shape;629;p51"/>
          <p:cNvSpPr txBox="1"/>
          <p:nvPr/>
        </p:nvSpPr>
        <p:spPr>
          <a:xfrm>
            <a:off x="5112745" y="2887534"/>
            <a:ext cx="302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RUN A PYTHON NOTEBOOK IN VSCODE</a:t>
            </a:r>
            <a:endParaRPr sz="1800" b="0" i="0" u="none" strike="noStrike" cap="none" dirty="0">
              <a:solidFill>
                <a:schemeClr val="lt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0" name="Google Shape;630;p51"/>
          <p:cNvSpPr txBox="1"/>
          <p:nvPr/>
        </p:nvSpPr>
        <p:spPr>
          <a:xfrm>
            <a:off x="5131917" y="3447101"/>
            <a:ext cx="333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the format of the notebooks we will be going through throughout the course. Please make sure it works on your machine before class starts.</a:t>
            </a:r>
            <a:endParaRPr sz="1200" b="0" i="0" u="none" strike="noStrike" cap="none" dirty="0">
              <a:solidFill>
                <a:srgbClr val="BFBFB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Google Shape;631;p51"/>
          <p:cNvSpPr txBox="1"/>
          <p:nvPr/>
        </p:nvSpPr>
        <p:spPr>
          <a:xfrm>
            <a:off x="4484798" y="1799022"/>
            <a:ext cx="68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dirty="0" smtClean="0">
                <a:solidFill>
                  <a:srgbClr val="FF822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04</a:t>
            </a:r>
            <a:endParaRPr sz="3300" b="0" i="0" u="none" strike="noStrike" cap="none" dirty="0">
              <a:solidFill>
                <a:srgbClr val="FF822E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2" name="Google Shape;632;p51"/>
          <p:cNvSpPr txBox="1"/>
          <p:nvPr/>
        </p:nvSpPr>
        <p:spPr>
          <a:xfrm>
            <a:off x="4483827" y="3049083"/>
            <a:ext cx="68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dirty="0" smtClean="0">
                <a:solidFill>
                  <a:srgbClr val="FF822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05</a:t>
            </a:r>
            <a:endParaRPr sz="3300" b="0" i="0" u="none" strike="noStrike" cap="none" dirty="0">
              <a:solidFill>
                <a:srgbClr val="FF822E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3" name="Google Shape;633;p51"/>
          <p:cNvSpPr txBox="1"/>
          <p:nvPr/>
        </p:nvSpPr>
        <p:spPr>
          <a:xfrm>
            <a:off x="194838" y="496063"/>
            <a:ext cx="7010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4" name="Google Shape;634;p51"/>
          <p:cNvSpPr txBox="1"/>
          <p:nvPr/>
        </p:nvSpPr>
        <p:spPr>
          <a:xfrm>
            <a:off x="5163037" y="1732143"/>
            <a:ext cx="329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CLONE THE </a:t>
            </a:r>
            <a:r>
              <a:rPr lang="en" sz="1800" dirty="0" smtClean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REPO</a:t>
            </a:r>
            <a:endParaRPr sz="1800" b="0" i="0" u="none" strike="noStrike" cap="none" dirty="0">
              <a:solidFill>
                <a:schemeClr val="lt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5" name="Google Shape;635;p51"/>
          <p:cNvSpPr txBox="1"/>
          <p:nvPr/>
        </p:nvSpPr>
        <p:spPr>
          <a:xfrm>
            <a:off x="5131917" y="2075551"/>
            <a:ext cx="2871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Download the content repo from </a:t>
            </a:r>
            <a:r>
              <a:rPr lang="en" sz="1200" dirty="0" smtClean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GitHub</a:t>
            </a:r>
            <a:r>
              <a:rPr lang="en-GB" sz="1200" dirty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GB" sz="1200" dirty="0" smtClean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your terminal using git clone command. </a:t>
            </a:r>
            <a:r>
              <a:rPr lang="en" sz="1200" dirty="0" smtClean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Familiarise yourself with the </a:t>
            </a:r>
            <a:r>
              <a:rPr lang="en" sz="1200" dirty="0" smtClean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</a:t>
            </a:r>
            <a:r>
              <a:rPr lang="en-GB" sz="1200" dirty="0" smtClean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 b="0" i="0" u="none" strike="noStrike" cap="none" dirty="0">
              <a:solidFill>
                <a:srgbClr val="BFBFB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Google Shape;636;p51"/>
          <p:cNvSpPr txBox="1"/>
          <p:nvPr/>
        </p:nvSpPr>
        <p:spPr>
          <a:xfrm>
            <a:off x="1382758" y="2929315"/>
            <a:ext cx="216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DOWNLOAD CONDA</a:t>
            </a:r>
            <a:endParaRPr sz="1800" b="0" i="0" u="none" strike="noStrike" cap="none">
              <a:solidFill>
                <a:schemeClr val="lt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27" name="Google Shape;637;p51"/>
          <p:cNvSpPr txBox="1"/>
          <p:nvPr/>
        </p:nvSpPr>
        <p:spPr>
          <a:xfrm>
            <a:off x="1382746" y="3447101"/>
            <a:ext cx="293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 is a software for installing Python code that other people have written (a Python package manager) </a:t>
            </a:r>
            <a:endParaRPr sz="1200" b="0" i="0" u="none" strike="noStrike" cap="none" dirty="0">
              <a:solidFill>
                <a:srgbClr val="BFBFB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oogle Shape;641;p51"/>
          <p:cNvSpPr txBox="1"/>
          <p:nvPr/>
        </p:nvSpPr>
        <p:spPr>
          <a:xfrm>
            <a:off x="4525452" y="4865931"/>
            <a:ext cx="68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dirty="0" smtClean="0">
                <a:solidFill>
                  <a:srgbClr val="FF822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07</a:t>
            </a:r>
            <a:endParaRPr sz="3300" b="0" i="0" u="none" strike="noStrike" cap="none" dirty="0">
              <a:solidFill>
                <a:srgbClr val="FF822E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32" name="Google Shape;642;p51"/>
          <p:cNvSpPr txBox="1"/>
          <p:nvPr/>
        </p:nvSpPr>
        <p:spPr>
          <a:xfrm>
            <a:off x="5178160" y="4968642"/>
            <a:ext cx="263747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dirty="0" smtClean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JOIN THE LINKEDIN GROUP</a:t>
            </a:r>
            <a:endParaRPr sz="1800" b="0" i="0" u="none" strike="noStrike" cap="none" dirty="0">
              <a:solidFill>
                <a:schemeClr val="lt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" sz="2800" dirty="0" smtClean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ACTIONABLES - PLEASE COMPLETE BEFORE CLASS STARTS</a:t>
            </a:r>
            <a:r>
              <a:rPr lang="en" sz="2800" b="0" i="0" u="none" strike="noStrike" cap="none" dirty="0" smtClean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/>
            </a:r>
            <a:br>
              <a:rPr lang="en" sz="2800" b="0" i="0" u="none" strike="noStrike" cap="none" dirty="0" smtClean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</a:br>
            <a:endParaRPr lang="en-US" sz="2800" dirty="0"/>
          </a:p>
        </p:txBody>
      </p:sp>
      <p:sp>
        <p:nvSpPr>
          <p:cNvPr id="46" name="Google Shape;642;p51"/>
          <p:cNvSpPr txBox="1"/>
          <p:nvPr/>
        </p:nvSpPr>
        <p:spPr>
          <a:xfrm>
            <a:off x="5178160" y="4385042"/>
            <a:ext cx="263747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dirty="0" smtClean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CREATE AN ACCOUNT IN KAGGLE</a:t>
            </a:r>
            <a:endParaRPr sz="1800" b="0" i="0" u="none" strike="noStrike" cap="none" dirty="0">
              <a:solidFill>
                <a:schemeClr val="lt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47" name="Google Shape;641;p51"/>
          <p:cNvSpPr txBox="1"/>
          <p:nvPr/>
        </p:nvSpPr>
        <p:spPr>
          <a:xfrm>
            <a:off x="4492358" y="4366339"/>
            <a:ext cx="68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dirty="0" smtClean="0">
                <a:solidFill>
                  <a:srgbClr val="FF822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06</a:t>
            </a:r>
            <a:endParaRPr sz="3300" b="0" i="0" u="none" strike="noStrike" cap="none" dirty="0">
              <a:solidFill>
                <a:srgbClr val="FF822E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210854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243" y="-5268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Courses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48" name="Google Shape;214;p24"/>
          <p:cNvSpPr txBox="1"/>
          <p:nvPr/>
        </p:nvSpPr>
        <p:spPr>
          <a:xfrm>
            <a:off x="1058819" y="2776295"/>
            <a:ext cx="156890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51" name="Google Shape;214;p24"/>
          <p:cNvSpPr txBox="1"/>
          <p:nvPr/>
        </p:nvSpPr>
        <p:spPr>
          <a:xfrm>
            <a:off x="3951913" y="313343"/>
            <a:ext cx="4165445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dirty="0" smtClean="0">
                <a:latin typeface="Source Sans Pro Black"/>
                <a:ea typeface="Source Sans Pro Black"/>
                <a:cs typeface="Source Sans Pro Black"/>
                <a:sym typeface="Source Sans Pro Black"/>
              </a:rPr>
              <a:t>Home    Courses    Blog</a:t>
            </a:r>
            <a:endParaRPr sz="1400" dirty="0"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10" name="Google Shape;214;p24"/>
          <p:cNvSpPr txBox="1"/>
          <p:nvPr/>
        </p:nvSpPr>
        <p:spPr>
          <a:xfrm>
            <a:off x="7497913" y="465743"/>
            <a:ext cx="1426052" cy="302851"/>
          </a:xfrm>
          <a:prstGeom prst="rect">
            <a:avLst/>
          </a:prstGeom>
          <a:solidFill>
            <a:srgbClr val="14556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 smtClean="0">
                <a:solidFill>
                  <a:schemeClr val="bg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Get Started</a:t>
            </a:r>
            <a:endParaRPr sz="1600" dirty="0">
              <a:solidFill>
                <a:schemeClr val="bg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sp>
        <p:nvSpPr>
          <p:cNvPr id="8" name="Google Shape;212;p24"/>
          <p:cNvSpPr/>
          <p:nvPr/>
        </p:nvSpPr>
        <p:spPr>
          <a:xfrm>
            <a:off x="913565" y="1408022"/>
            <a:ext cx="4801783" cy="4015405"/>
          </a:xfrm>
          <a:prstGeom prst="roundRect">
            <a:avLst>
              <a:gd name="adj" fmla="val 5414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FFD78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1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876396"/>
              </p:ext>
            </p:extLst>
          </p:nvPr>
        </p:nvGraphicFramePr>
        <p:xfrm>
          <a:off x="913564" y="1432005"/>
          <a:ext cx="4801784" cy="39914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446"/>
                <a:gridCol w="1200446"/>
                <a:gridCol w="1200446"/>
                <a:gridCol w="1200446"/>
              </a:tblGrid>
              <a:tr h="1132555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N=118</a:t>
                      </a:r>
                      <a:endParaRPr lang="en-US" sz="19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Predicted</a:t>
                      </a:r>
                      <a:r>
                        <a:rPr lang="en-US" sz="1900" b="1" baseline="0" dirty="0" smtClean="0"/>
                        <a:t> </a:t>
                      </a:r>
                    </a:p>
                    <a:p>
                      <a:pPr algn="ctr"/>
                      <a:r>
                        <a:rPr lang="en-US" sz="1900" b="1" baseline="0" dirty="0" smtClean="0"/>
                        <a:t>No</a:t>
                      </a:r>
                      <a:endParaRPr lang="en-US" sz="1900" b="1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Predicted</a:t>
                      </a:r>
                    </a:p>
                    <a:p>
                      <a:pPr algn="ctr"/>
                      <a:r>
                        <a:rPr lang="en-US" sz="1900" b="1" dirty="0" smtClean="0"/>
                        <a:t>Yes</a:t>
                      </a:r>
                      <a:endParaRPr lang="en-US" sz="1900" b="1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True</a:t>
                      </a:r>
                      <a:r>
                        <a:rPr lang="en-US" sz="1900" b="1" baseline="0" dirty="0" smtClean="0"/>
                        <a:t> Negative (NO)</a:t>
                      </a:r>
                      <a:endParaRPr lang="en-US" sz="1900" b="1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TN = 74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FP = 6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80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True</a:t>
                      </a:r>
                      <a:r>
                        <a:rPr lang="en-US" sz="1900" b="1" baseline="0" dirty="0" smtClean="0"/>
                        <a:t> </a:t>
                      </a:r>
                    </a:p>
                    <a:p>
                      <a:pPr algn="ctr"/>
                      <a:r>
                        <a:rPr lang="en-US" sz="1900" b="1" baseline="0" dirty="0" smtClean="0"/>
                        <a:t>Positive (Yes)</a:t>
                      </a:r>
                      <a:endParaRPr lang="en-US" sz="1900" b="1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FN = 27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TP = 11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38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627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101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17</a:t>
                      </a:r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4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1"/>
            </a:gs>
            <a:gs pos="100000">
              <a:srgbClr val="23A3B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 smtClean="0"/>
              <a:t>Data preparation and visualization</a:t>
            </a:r>
            <a:endParaRPr lang="en-US" sz="66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Dr. Suraiya Zabeen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13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to be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Cleaning </a:t>
            </a:r>
          </a:p>
          <a:p>
            <a:pPr marL="457200" lvl="1" indent="0">
              <a:buNone/>
            </a:pPr>
            <a:r>
              <a:rPr lang="en-US" dirty="0" smtClean="0"/>
              <a:t>-  Check if there is missing values in your data</a:t>
            </a:r>
          </a:p>
          <a:p>
            <a:pPr marL="457200" lvl="1" indent="0">
              <a:buNone/>
            </a:pPr>
            <a:r>
              <a:rPr lang="en-US" dirty="0" smtClean="0"/>
              <a:t>-  String Manipulation </a:t>
            </a:r>
          </a:p>
          <a:p>
            <a:pPr lvl="1">
              <a:buFontTx/>
              <a:buChar char="-"/>
            </a:pPr>
            <a:r>
              <a:rPr lang="en-US" dirty="0" smtClean="0"/>
              <a:t>Application of regular expression</a:t>
            </a:r>
          </a:p>
          <a:p>
            <a:pPr lvl="1">
              <a:buFontTx/>
              <a:buChar char="-"/>
            </a:pPr>
            <a:r>
              <a:rPr lang="en-US" dirty="0"/>
              <a:t>P</a:t>
            </a:r>
            <a:r>
              <a:rPr lang="en-US" dirty="0" smtClean="0"/>
              <a:t>andas </a:t>
            </a:r>
            <a:r>
              <a:rPr lang="en-US" dirty="0" err="1" smtClean="0"/>
              <a:t>groupby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Creating functions, lambda function, applying functions </a:t>
            </a:r>
          </a:p>
        </p:txBody>
      </p:sp>
    </p:spTree>
    <p:extLst>
      <p:ext uri="{BB962C8B-B14F-4D97-AF65-F5344CB8AC3E}">
        <p14:creationId xmlns:p14="http://schemas.microsoft.com/office/powerpoint/2010/main" val="2432749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  <a:p>
            <a:pPr lvl="1"/>
            <a:r>
              <a:rPr lang="en-US" dirty="0" smtClean="0"/>
              <a:t>Histogram </a:t>
            </a:r>
          </a:p>
          <a:p>
            <a:pPr lvl="1"/>
            <a:r>
              <a:rPr lang="en-US" dirty="0" err="1" smtClean="0"/>
              <a:t>Choropleth</a:t>
            </a:r>
            <a:r>
              <a:rPr lang="en-US" dirty="0" smtClean="0"/>
              <a:t> map</a:t>
            </a:r>
          </a:p>
          <a:p>
            <a:pPr lvl="1"/>
            <a:r>
              <a:rPr lang="en-US" dirty="0" smtClean="0"/>
              <a:t>Bar plot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4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5000">
              <a:srgbClr val="14556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29" y="2680857"/>
            <a:ext cx="8229600" cy="1143000"/>
          </a:xfrm>
        </p:spPr>
        <p:txBody>
          <a:bodyPr>
            <a:noAutofit/>
          </a:bodyPr>
          <a:lstStyle/>
          <a:p>
            <a:r>
              <a:rPr lang="en-US" sz="13000" dirty="0" smtClean="0"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5EE7FF"/>
                    </a:gs>
                    <a:gs pos="0">
                      <a:srgbClr val="5EE7FF"/>
                    </a:gs>
                  </a:gsLst>
                  <a:lin ang="0" scaled="1"/>
                  <a:tileRect/>
                </a:gradFill>
              </a:rPr>
              <a:t>EVENTS</a:t>
            </a:r>
            <a:br>
              <a:rPr lang="en-US" sz="13000" dirty="0" smtClean="0"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5EE7FF"/>
                    </a:gs>
                    <a:gs pos="0">
                      <a:srgbClr val="5EE7FF"/>
                    </a:gs>
                  </a:gsLst>
                  <a:lin ang="0" scaled="1"/>
                  <a:tileRect/>
                </a:gradFill>
              </a:rPr>
            </a:br>
            <a:r>
              <a:rPr lang="en-US" sz="2800" dirty="0" smtClean="0">
                <a:gradFill flip="none" rotWithShape="1">
                  <a:gsLst>
                    <a:gs pos="47000">
                      <a:srgbClr val="FFFFFF"/>
                    </a:gs>
                    <a:gs pos="100000">
                      <a:srgbClr val="5EE7FF"/>
                    </a:gs>
                    <a:gs pos="0">
                      <a:srgbClr val="5EE7FF"/>
                    </a:gs>
                  </a:gsLst>
                  <a:lin ang="0" scaled="1"/>
                  <a:tileRect/>
                </a:gradFill>
              </a:rPr>
              <a:t>calendar</a:t>
            </a:r>
            <a:endParaRPr lang="en-US" sz="2800" dirty="0">
              <a:gradFill flip="none" rotWithShape="1">
                <a:gsLst>
                  <a:gs pos="47000">
                    <a:srgbClr val="FFFFFF"/>
                  </a:gs>
                  <a:gs pos="100000">
                    <a:srgbClr val="5EE7FF"/>
                  </a:gs>
                  <a:gs pos="0">
                    <a:srgbClr val="5EE7FF"/>
                  </a:gs>
                </a:gsLst>
                <a:lin ang="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9466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Skills required for different roles in DS ML industry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05" y="1551318"/>
            <a:ext cx="5921669" cy="49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2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Skills required for different roles in DS ML industry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272875"/>
            <a:ext cx="65151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7997" y="625799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Data to Predict Answers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7200" y="1357231"/>
            <a:ext cx="8095558" cy="4949940"/>
          </a:xfrm>
          <a:prstGeom prst="ellipse">
            <a:avLst/>
          </a:prstGeom>
          <a:solidFill>
            <a:srgbClr val="2DD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3532" y="2046584"/>
            <a:ext cx="5801863" cy="354776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3532" y="2595005"/>
            <a:ext cx="3627903" cy="2436475"/>
          </a:xfrm>
          <a:prstGeom prst="ellipse">
            <a:avLst/>
          </a:prstGeom>
          <a:solidFill>
            <a:srgbClr val="186D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981435" y="2964771"/>
            <a:ext cx="2637479" cy="890269"/>
            <a:chOff x="3981433" y="3284927"/>
            <a:chExt cx="2637479" cy="890269"/>
          </a:xfrm>
        </p:grpSpPr>
        <p:sp>
          <p:nvSpPr>
            <p:cNvPr id="9" name="Google Shape;627;p51"/>
            <p:cNvSpPr txBox="1"/>
            <p:nvPr/>
          </p:nvSpPr>
          <p:spPr>
            <a:xfrm>
              <a:off x="3981433" y="3759696"/>
              <a:ext cx="1923357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dirty="0" smtClean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Algorithms that parse data , learn from it , and then apply what they’ve  learned to make informed decisions. They use human extracted features  from data and improve with experience </a:t>
              </a:r>
              <a:endParaRPr sz="1200" b="0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" name="Google Shape;642;p51"/>
            <p:cNvSpPr txBox="1"/>
            <p:nvPr/>
          </p:nvSpPr>
          <p:spPr>
            <a:xfrm>
              <a:off x="3981433" y="3284927"/>
              <a:ext cx="2637479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solidFill>
                    <a:srgbClr val="FFFFFF"/>
                  </a:solidFill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Machine Learning</a:t>
              </a:r>
              <a:endParaRPr sz="1800" b="0" i="0" u="none" strike="noStrike" cap="none" dirty="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0069" y="3066910"/>
            <a:ext cx="2902754" cy="890269"/>
            <a:chOff x="3981433" y="3284927"/>
            <a:chExt cx="2637479" cy="890269"/>
          </a:xfrm>
        </p:grpSpPr>
        <p:sp>
          <p:nvSpPr>
            <p:cNvPr id="13" name="Google Shape;627;p51"/>
            <p:cNvSpPr txBox="1"/>
            <p:nvPr/>
          </p:nvSpPr>
          <p:spPr>
            <a:xfrm>
              <a:off x="3981433" y="3759696"/>
              <a:ext cx="1923357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dirty="0" smtClean="0">
                  <a:solidFill>
                    <a:schemeClr val="bg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Neural Network algorithms that automatically learn the important features in the data. Able to adapt by repetitive training to uncover hidden patterns and insights</a:t>
              </a:r>
              <a:endParaRPr sz="1200" b="0" i="0" u="none" strike="noStrike" cap="none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" name="Google Shape;642;p51"/>
            <p:cNvSpPr txBox="1"/>
            <p:nvPr/>
          </p:nvSpPr>
          <p:spPr>
            <a:xfrm>
              <a:off x="3981433" y="3284927"/>
              <a:ext cx="2637479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solidFill>
                    <a:schemeClr val="lt1"/>
                  </a:solidFill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Deep Learning</a:t>
              </a:r>
              <a:endParaRPr sz="1800" b="0" i="0" u="none" strike="noStrike" cap="none" dirty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60332" y="2915240"/>
            <a:ext cx="2637479" cy="890269"/>
            <a:chOff x="3981433" y="3284927"/>
            <a:chExt cx="2637479" cy="890269"/>
          </a:xfrm>
        </p:grpSpPr>
        <p:sp>
          <p:nvSpPr>
            <p:cNvPr id="16" name="Google Shape;627;p51"/>
            <p:cNvSpPr txBox="1"/>
            <p:nvPr/>
          </p:nvSpPr>
          <p:spPr>
            <a:xfrm>
              <a:off x="3981433" y="3759696"/>
              <a:ext cx="1923357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300" dirty="0" smtClean="0">
                  <a:solidFill>
                    <a:schemeClr val="bg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Algorithms that mimic the  intelligence of humans , able to resolve </a:t>
              </a:r>
              <a:r>
                <a:rPr lang="en-GB" sz="1300" dirty="0" err="1" smtClean="0">
                  <a:solidFill>
                    <a:schemeClr val="bg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problemsin</a:t>
              </a:r>
              <a:r>
                <a:rPr lang="en-GB" sz="1300" dirty="0" smtClean="0">
                  <a:solidFill>
                    <a:schemeClr val="bg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ways we consider  “smart”</a:t>
              </a:r>
              <a:r>
                <a:rPr lang="en" sz="1300" dirty="0" smtClean="0">
                  <a:solidFill>
                    <a:schemeClr val="bg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</a:t>
              </a:r>
              <a:r>
                <a:rPr lang="en-GB" sz="1300" dirty="0" smtClean="0">
                  <a:solidFill>
                    <a:schemeClr val="bg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From the simplest to most complex algorithms. </a:t>
              </a:r>
              <a:endParaRPr sz="1300" b="0" i="0" u="none" strike="noStrike" cap="none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" name="Google Shape;642;p51"/>
            <p:cNvSpPr txBox="1"/>
            <p:nvPr/>
          </p:nvSpPr>
          <p:spPr>
            <a:xfrm>
              <a:off x="3981433" y="3284927"/>
              <a:ext cx="2637479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dirty="0" smtClean="0">
                  <a:solidFill>
                    <a:schemeClr val="lt1"/>
                  </a:solidFill>
                  <a:latin typeface="Source Sans Pro Black"/>
                  <a:ea typeface="Source Sans Pro Black"/>
                  <a:cs typeface="Source Sans Pro Black"/>
                  <a:sym typeface="Source Sans Pro Black"/>
                </a:rPr>
                <a:t>AI</a:t>
              </a:r>
              <a:endParaRPr sz="1800" b="0" i="0" u="none" strike="noStrike" cap="none" dirty="0">
                <a:solidFill>
                  <a:schemeClr val="l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72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2032" y="1417639"/>
            <a:ext cx="80847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machine learning algorithm is one which is able to learn from data to increase it's performance at some task.</a:t>
            </a:r>
          </a:p>
          <a:p>
            <a:endParaRPr lang="en-US" sz="2400" dirty="0"/>
          </a:p>
          <a:p>
            <a:r>
              <a:rPr lang="en-US" sz="2400" dirty="0"/>
              <a:t>"A computer program is said to learn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from</a:t>
            </a:r>
            <a:r>
              <a:rPr lang="en-US" sz="2400" dirty="0" smtClean="0">
                <a:solidFill>
                  <a:srgbClr val="186674"/>
                </a:solidFill>
              </a:rPr>
              <a:t> </a:t>
            </a:r>
            <a:r>
              <a:rPr lang="en-US" sz="2400" dirty="0">
                <a:solidFill>
                  <a:srgbClr val="186674"/>
                </a:solidFill>
              </a:rPr>
              <a:t>experience </a:t>
            </a:r>
            <a:r>
              <a:rPr lang="en-US" sz="2400" dirty="0" smtClean="0">
                <a:solidFill>
                  <a:srgbClr val="186674"/>
                </a:solidFill>
              </a:rPr>
              <a:t> </a:t>
            </a:r>
          </a:p>
          <a:p>
            <a:endParaRPr lang="en-US" sz="2400" dirty="0" smtClean="0"/>
          </a:p>
          <a:p>
            <a:r>
              <a:rPr lang="en-US" sz="2400" dirty="0" smtClean="0"/>
              <a:t>with </a:t>
            </a:r>
            <a:r>
              <a:rPr lang="en-US" sz="2400" dirty="0"/>
              <a:t>respect to some class of </a:t>
            </a:r>
            <a:r>
              <a:rPr lang="en-US" sz="2400" dirty="0">
                <a:solidFill>
                  <a:srgbClr val="D96164"/>
                </a:solidFill>
              </a:rPr>
              <a:t>tasks </a:t>
            </a:r>
            <a:endParaRPr lang="en-US" sz="2400" dirty="0" smtClean="0">
              <a:solidFill>
                <a:srgbClr val="D96164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and </a:t>
            </a:r>
            <a:r>
              <a:rPr lang="en-US" sz="2400" dirty="0">
                <a:solidFill>
                  <a:srgbClr val="23A3BC"/>
                </a:solidFill>
              </a:rPr>
              <a:t>performance measure </a:t>
            </a:r>
            <a:endParaRPr lang="en-US" sz="2400" dirty="0" smtClean="0">
              <a:solidFill>
                <a:srgbClr val="23A3BC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if </a:t>
            </a:r>
            <a:r>
              <a:rPr lang="en-US" sz="2400" dirty="0"/>
              <a:t>its performance at tasks in T, as measured by P, improves with experience E." - Tom Mitchell</a:t>
            </a:r>
          </a:p>
        </p:txBody>
      </p:sp>
      <p:sp>
        <p:nvSpPr>
          <p:cNvPr id="5" name="Oval 4"/>
          <p:cNvSpPr/>
          <p:nvPr/>
        </p:nvSpPr>
        <p:spPr>
          <a:xfrm>
            <a:off x="3108769" y="3115613"/>
            <a:ext cx="801735" cy="735235"/>
          </a:xfrm>
          <a:prstGeom prst="ellipse">
            <a:avLst/>
          </a:prstGeom>
          <a:solidFill>
            <a:srgbClr val="1866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</a:t>
            </a:r>
          </a:p>
        </p:txBody>
      </p:sp>
      <p:sp>
        <p:nvSpPr>
          <p:cNvPr id="6" name="Oval 5"/>
          <p:cNvSpPr/>
          <p:nvPr/>
        </p:nvSpPr>
        <p:spPr>
          <a:xfrm>
            <a:off x="5181209" y="3828567"/>
            <a:ext cx="801735" cy="7352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T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4123020" y="4563801"/>
            <a:ext cx="801735" cy="735235"/>
          </a:xfrm>
          <a:prstGeom prst="ellipse">
            <a:avLst/>
          </a:prstGeom>
          <a:solidFill>
            <a:srgbClr val="2DD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5240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47628</TotalTime>
  <Words>1568</Words>
  <Application>Microsoft Macintosh PowerPoint</Application>
  <PresentationFormat>On-screen Show (4:3)</PresentationFormat>
  <Paragraphs>403</Paragraphs>
  <Slides>55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Introduction to Machine learning </vt:lpstr>
      <vt:lpstr>Introduction about me </vt:lpstr>
      <vt:lpstr>L</vt:lpstr>
      <vt:lpstr>Intro..</vt:lpstr>
      <vt:lpstr>ACTIONABLES - PLEASE COMPLETE BEFORE CLASS STARTS </vt:lpstr>
      <vt:lpstr>Skills required for different roles in DS ML industry</vt:lpstr>
      <vt:lpstr>Skills required for different roles in DS ML industry</vt:lpstr>
      <vt:lpstr>What is Machine Learning? </vt:lpstr>
      <vt:lpstr>What is Machine Learning</vt:lpstr>
      <vt:lpstr>APPLICATIONS</vt:lpstr>
      <vt:lpstr>Machine Learning Applications</vt:lpstr>
      <vt:lpstr>Generative adversarial network (GAN)</vt:lpstr>
      <vt:lpstr>Data Science Methodology</vt:lpstr>
      <vt:lpstr>Data Science Methodology</vt:lpstr>
      <vt:lpstr>Data Science Methodology</vt:lpstr>
      <vt:lpstr>Data Science Methodology</vt:lpstr>
      <vt:lpstr>Data Science Methodology</vt:lpstr>
      <vt:lpstr>The general framework for  ML algorithms </vt:lpstr>
      <vt:lpstr>Types of Machine Learning Problems</vt:lpstr>
      <vt:lpstr>Types of Machine Learning Problems</vt:lpstr>
      <vt:lpstr>Types of Regression Model</vt:lpstr>
      <vt:lpstr>The Linear Regression model</vt:lpstr>
      <vt:lpstr>PowerPoint Presentation</vt:lpstr>
      <vt:lpstr>Linear Regression predicts weighted, shifted combinations of the features</vt:lpstr>
      <vt:lpstr>Example - Data</vt:lpstr>
      <vt:lpstr>Example - Model</vt:lpstr>
      <vt:lpstr>Evaluation : The performance criterion for linear regression </vt:lpstr>
      <vt:lpstr>Optimization - Strategy to improve performance</vt:lpstr>
      <vt:lpstr>PowerPoint Presentation</vt:lpstr>
      <vt:lpstr>Useful Pandas  Commands</vt:lpstr>
      <vt:lpstr>Build the Model</vt:lpstr>
      <vt:lpstr>Scikit learn </vt:lpstr>
      <vt:lpstr>Linear Regression</vt:lpstr>
      <vt:lpstr>Linear Regression</vt:lpstr>
      <vt:lpstr>Regression Algorithm</vt:lpstr>
      <vt:lpstr>Data Preparation for modeling</vt:lpstr>
      <vt:lpstr>Model Evaluation </vt:lpstr>
      <vt:lpstr>Machine learning courses </vt:lpstr>
      <vt:lpstr>Upcoming Courses </vt:lpstr>
      <vt:lpstr>Pandas for Data Analysis</vt:lpstr>
      <vt:lpstr>Upcoming Courses </vt:lpstr>
      <vt:lpstr>Pandas for Data Analysis</vt:lpstr>
      <vt:lpstr>Feature Engineering </vt:lpstr>
      <vt:lpstr>PowerPoint Presentation</vt:lpstr>
      <vt:lpstr>PowerPoint Presentation</vt:lpstr>
      <vt:lpstr>Courses </vt:lpstr>
      <vt:lpstr>PowerPoint Presentation</vt:lpstr>
      <vt:lpstr>Courses </vt:lpstr>
      <vt:lpstr>Courses </vt:lpstr>
      <vt:lpstr>Courses </vt:lpstr>
      <vt:lpstr>Data preparation and visualization</vt:lpstr>
      <vt:lpstr>What is going to be covered</vt:lpstr>
      <vt:lpstr>Learning Outcome</vt:lpstr>
      <vt:lpstr>EVENTS calendar</vt:lpstr>
      <vt:lpstr>PowerPoint Presentation</vt:lpstr>
    </vt:vector>
  </TitlesOfParts>
  <Company>ou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</dc:title>
  <dc:creator>Suraiya Zabeen</dc:creator>
  <cp:lastModifiedBy>Suraiya Zabeen</cp:lastModifiedBy>
  <cp:revision>129</cp:revision>
  <dcterms:created xsi:type="dcterms:W3CDTF">2020-11-26T13:28:01Z</dcterms:created>
  <dcterms:modified xsi:type="dcterms:W3CDTF">2021-03-14T11:32:28Z</dcterms:modified>
</cp:coreProperties>
</file>